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77" r:id="rId3"/>
    <p:sldId id="258" r:id="rId4"/>
    <p:sldId id="262" r:id="rId5"/>
    <p:sldId id="281" r:id="rId6"/>
    <p:sldId id="264" r:id="rId7"/>
    <p:sldId id="274" r:id="rId8"/>
    <p:sldId id="278" r:id="rId9"/>
    <p:sldId id="285" r:id="rId10"/>
    <p:sldId id="266" r:id="rId11"/>
    <p:sldId id="267" r:id="rId12"/>
    <p:sldId id="279" r:id="rId13"/>
    <p:sldId id="265" r:id="rId14"/>
    <p:sldId id="269" r:id="rId15"/>
    <p:sldId id="270" r:id="rId16"/>
    <p:sldId id="291" r:id="rId17"/>
    <p:sldId id="290" r:id="rId18"/>
    <p:sldId id="292" r:id="rId19"/>
    <p:sldId id="300" r:id="rId20"/>
    <p:sldId id="293" r:id="rId21"/>
    <p:sldId id="294" r:id="rId22"/>
    <p:sldId id="295" r:id="rId23"/>
    <p:sldId id="296" r:id="rId24"/>
    <p:sldId id="297" r:id="rId25"/>
    <p:sldId id="298" r:id="rId26"/>
    <p:sldId id="301" r:id="rId27"/>
  </p:sldIdLst>
  <p:sldSz cx="12192000" cy="6858000"/>
  <p:notesSz cx="6858000" cy="9144000"/>
  <p:embeddedFontLst>
    <p:embeddedFont>
      <p:font typeface="맑은 고딕" panose="020B0503020000020004" pitchFamily="34" charset="-127"/>
      <p:regular r:id="rId29"/>
      <p:bold r:id="rId30"/>
    </p:embeddedFont>
    <p:embeddedFont>
      <p:font typeface="210 Manbalchungchun R" panose="02020603020101020101" pitchFamily="18" charset="-127"/>
      <p:regular r:id="rId31"/>
    </p:embeddedFont>
    <p:embeddedFont>
      <p:font typeface="210 맨발의청춘 R" panose="02020603020101020101" pitchFamily="18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한희" initials="이" lastIdx="1" clrIdx="0">
    <p:extLst>
      <p:ext uri="{19B8F6BF-5375-455C-9EA6-DF929625EA0E}">
        <p15:presenceInfo xmlns:p15="http://schemas.microsoft.com/office/powerpoint/2012/main" userId="이한희" providerId="None"/>
      </p:ext>
    </p:extLst>
  </p:cmAuthor>
  <p:cmAuthor id="2" name="이한희" initials="이 [2]" lastIdx="1" clrIdx="1">
    <p:extLst>
      <p:ext uri="{19B8F6BF-5375-455C-9EA6-DF929625EA0E}">
        <p15:presenceInfo xmlns:p15="http://schemas.microsoft.com/office/powerpoint/2012/main" userId="S::leehah0908@kyonggi.ac.kr::0f190eab-22dc-42c7-a677-6be4453a6d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B3"/>
    <a:srgbClr val="404040"/>
    <a:srgbClr val="99B7FF"/>
    <a:srgbClr val="F2F2F2"/>
    <a:srgbClr val="BDD7EE"/>
    <a:srgbClr val="BFBFBF"/>
    <a:srgbClr val="235889"/>
    <a:srgbClr val="31577E"/>
    <a:srgbClr val="928E8E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9" autoAdjust="0"/>
    <p:restoredTop sz="96353" autoAdjust="0"/>
  </p:normalViewPr>
  <p:slideViewPr>
    <p:cSldViewPr showGuides="1">
      <p:cViewPr varScale="1">
        <p:scale>
          <a:sx n="93" d="100"/>
          <a:sy n="93" d="100"/>
        </p:scale>
        <p:origin x="232" y="1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3F4F4-77B2-4504-865C-9E9396E0D794}" type="datetimeFigureOut">
              <a:rPr lang="ko-KR" altLang="en-US" smtClean="0"/>
              <a:t>2022. 5. 23.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EBFB-3EB3-4FB2-97A5-48615CE13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1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실무경험</a:t>
            </a:r>
            <a:r>
              <a:rPr lang="en-US" altLang="ko-KR" dirty="0"/>
              <a:t>-&gt; </a:t>
            </a:r>
            <a:r>
              <a:rPr lang="ko-KR" altLang="en-US" dirty="0"/>
              <a:t>배웠던 점 </a:t>
            </a:r>
            <a:r>
              <a:rPr lang="en-US" altLang="ko-KR" dirty="0"/>
              <a:t>only </a:t>
            </a:r>
            <a:r>
              <a:rPr lang="ko-KR" altLang="en-US" dirty="0"/>
              <a:t>와이즐리 </a:t>
            </a:r>
            <a:endParaRPr lang="en-US" altLang="ko-KR" dirty="0"/>
          </a:p>
          <a:p>
            <a:r>
              <a:rPr lang="ko-KR" altLang="en-US" dirty="0"/>
              <a:t>학생 책임감 </a:t>
            </a:r>
            <a:r>
              <a:rPr lang="en-US" altLang="ko-KR" dirty="0"/>
              <a:t>x -&gt; </a:t>
            </a:r>
            <a:r>
              <a:rPr lang="ko-KR" altLang="en-US" dirty="0"/>
              <a:t>책임감 생김</a:t>
            </a:r>
            <a:endParaRPr lang="en-US" altLang="ko-KR" dirty="0"/>
          </a:p>
          <a:p>
            <a:r>
              <a:rPr lang="ko-KR" altLang="en-US" dirty="0"/>
              <a:t>커뮤니케이션이 정말 중요하다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AEBFB-3EB3-4FB2-97A5-48615CE131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6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플라워휠</a:t>
            </a:r>
            <a:r>
              <a:rPr lang="ko-KR" altLang="en-US" dirty="0"/>
              <a:t> </a:t>
            </a:r>
            <a:r>
              <a:rPr lang="en-US" altLang="ko-KR" dirty="0"/>
              <a:t>out </a:t>
            </a:r>
          </a:p>
          <a:p>
            <a:r>
              <a:rPr lang="ko-KR" altLang="en-US" dirty="0"/>
              <a:t>면도기사진 크게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그루밍시장</a:t>
            </a:r>
            <a:r>
              <a:rPr lang="ko-KR" altLang="en-US" dirty="0"/>
              <a:t> 열풍 스타트업 </a:t>
            </a:r>
            <a:r>
              <a:rPr lang="en-US" altLang="ko-KR" dirty="0"/>
              <a:t>/ </a:t>
            </a:r>
            <a:r>
              <a:rPr lang="ko-KR" altLang="en-US" dirty="0"/>
              <a:t>진짜 간단한 소개 </a:t>
            </a:r>
            <a:endParaRPr lang="en-US" altLang="ko-KR" dirty="0"/>
          </a:p>
          <a:p>
            <a:r>
              <a:rPr lang="ko-KR" altLang="en-US" dirty="0"/>
              <a:t>매출 기사 </a:t>
            </a:r>
            <a:r>
              <a:rPr lang="en-US" altLang="ko-KR" dirty="0"/>
              <a:t>/ </a:t>
            </a:r>
            <a:r>
              <a:rPr lang="ko-KR" altLang="en-US" dirty="0"/>
              <a:t>목표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AEBFB-3EB3-4FB2-97A5-48615CE131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3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기본은 재구매율 예측 </a:t>
            </a:r>
            <a:r>
              <a:rPr lang="en-US" altLang="ko-KR" dirty="0"/>
              <a:t>/ </a:t>
            </a:r>
            <a:r>
              <a:rPr lang="ko-KR" altLang="en-US" dirty="0"/>
              <a:t>왜 흥미로운지 강조 </a:t>
            </a:r>
            <a:endParaRPr lang="en-US" altLang="ko-KR" dirty="0"/>
          </a:p>
          <a:p>
            <a:r>
              <a:rPr lang="ko-KR" altLang="en-US" dirty="0"/>
              <a:t>포인트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1. </a:t>
            </a:r>
            <a:r>
              <a:rPr lang="ko-KR" altLang="en-US" dirty="0"/>
              <a:t>와이즐리 구매방식 다양 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구독 </a:t>
            </a:r>
            <a:r>
              <a:rPr lang="en-US" altLang="ko-KR" dirty="0"/>
              <a:t>-&gt; </a:t>
            </a:r>
            <a:r>
              <a:rPr lang="ko-KR" altLang="en-US" dirty="0"/>
              <a:t>재구매 비중이 다르다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재구매율 중에서도 가장 변동성이 많은 </a:t>
            </a:r>
            <a:r>
              <a:rPr lang="en-US" altLang="ko-KR" dirty="0"/>
              <a:t>2</a:t>
            </a:r>
            <a:r>
              <a:rPr lang="ko-KR" altLang="en-US" dirty="0"/>
              <a:t>번째 구매여부 알고 싶음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로그 데이터 부족 정확도가 </a:t>
            </a:r>
            <a:r>
              <a:rPr lang="ko-KR" altLang="en-US" dirty="0" err="1"/>
              <a:t>높아야한다</a:t>
            </a:r>
            <a:r>
              <a:rPr lang="ko-KR" altLang="en-US" dirty="0"/>
              <a:t> 오차범위 </a:t>
            </a:r>
            <a:r>
              <a:rPr lang="en-US" altLang="ko-KR" dirty="0"/>
              <a:t>10% </a:t>
            </a:r>
            <a:r>
              <a:rPr lang="ko-KR" altLang="en-US" dirty="0"/>
              <a:t>내외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원</a:t>
            </a:r>
            <a:r>
              <a:rPr lang="en-US" altLang="ko-KR" dirty="0"/>
              <a:t> </a:t>
            </a:r>
            <a:r>
              <a:rPr lang="ko-KR" altLang="en-US" dirty="0"/>
              <a:t>섭 비교 과거 </a:t>
            </a:r>
            <a:endParaRPr lang="en-US" altLang="ko-KR" dirty="0"/>
          </a:p>
          <a:p>
            <a:r>
              <a:rPr lang="ko-KR" altLang="en-US" dirty="0"/>
              <a:t>현재까지는 모델링 기반의 예측 아니라 과거와 비교 </a:t>
            </a:r>
            <a:endParaRPr lang="en-US" altLang="ko-KR" dirty="0"/>
          </a:p>
          <a:p>
            <a:r>
              <a:rPr lang="ko-KR" altLang="en-US" dirty="0"/>
              <a:t>과거 데이터</a:t>
            </a:r>
            <a:r>
              <a:rPr lang="en-US" altLang="ko-KR" dirty="0"/>
              <a:t>+</a:t>
            </a:r>
            <a:r>
              <a:rPr lang="ko-KR" altLang="en-US" dirty="0"/>
              <a:t>실무자들의 감</a:t>
            </a:r>
            <a:r>
              <a:rPr lang="en-US" altLang="ko-KR" dirty="0"/>
              <a:t>/ </a:t>
            </a:r>
            <a:r>
              <a:rPr lang="ko-KR" altLang="en-US" dirty="0"/>
              <a:t>기존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안씀</a:t>
            </a:r>
            <a:endParaRPr lang="en-US" altLang="ko-KR" dirty="0"/>
          </a:p>
          <a:p>
            <a:r>
              <a:rPr lang="ko-KR" altLang="en-US" dirty="0" err="1"/>
              <a:t>빡시겠군</a:t>
            </a:r>
            <a:r>
              <a:rPr lang="ko-KR" altLang="en-US" dirty="0"/>
              <a:t> 하는 느낌 받도록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뻗어가는네모</a:t>
            </a:r>
            <a:r>
              <a:rPr lang="en-US" altLang="ko-KR" dirty="0"/>
              <a:t>/</a:t>
            </a:r>
            <a:r>
              <a:rPr lang="ko-KR" altLang="en-US" dirty="0"/>
              <a:t>문장 줄이고 그림 추가 </a:t>
            </a:r>
            <a:r>
              <a:rPr lang="en-US" altLang="ko-KR" dirty="0"/>
              <a:t>/</a:t>
            </a:r>
            <a:r>
              <a:rPr lang="ko-KR" altLang="en-US" dirty="0"/>
              <a:t>아이콘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AEBFB-3EB3-4FB2-97A5-48615CE131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6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10% </a:t>
            </a:r>
            <a:r>
              <a:rPr lang="ko-KR" altLang="en-US" dirty="0"/>
              <a:t>내외이면 고객의 평균 구매금액은 </a:t>
            </a:r>
            <a:r>
              <a:rPr lang="en-US" altLang="ko-KR" dirty="0"/>
              <a:t>100</a:t>
            </a:r>
            <a:r>
              <a:rPr lang="ko-KR" altLang="en-US" dirty="0"/>
              <a:t>원단위로 조절</a:t>
            </a:r>
            <a:r>
              <a:rPr lang="en-US" altLang="ko-KR" dirty="0"/>
              <a:t>? </a:t>
            </a:r>
            <a:r>
              <a:rPr lang="ko-KR" altLang="en-US" dirty="0"/>
              <a:t>관리</a:t>
            </a:r>
            <a:r>
              <a:rPr lang="en-US" altLang="ko-KR" dirty="0"/>
              <a:t>? </a:t>
            </a:r>
            <a:r>
              <a:rPr lang="ko-KR" altLang="en-US" dirty="0"/>
              <a:t>가능</a:t>
            </a:r>
            <a:endParaRPr lang="en-US" altLang="ko-KR" dirty="0"/>
          </a:p>
          <a:p>
            <a:r>
              <a:rPr lang="ko-KR" altLang="en-US" dirty="0"/>
              <a:t>재고관리</a:t>
            </a:r>
            <a:endParaRPr lang="en-US" altLang="ko-KR" dirty="0"/>
          </a:p>
          <a:p>
            <a:r>
              <a:rPr lang="ko-KR" altLang="en-US" dirty="0"/>
              <a:t>마케팅비용 최적화</a:t>
            </a:r>
            <a:endParaRPr lang="en-US" altLang="ko-KR" dirty="0"/>
          </a:p>
          <a:p>
            <a:r>
              <a:rPr lang="ko-KR" altLang="en-US" dirty="0"/>
              <a:t>강조</a:t>
            </a:r>
            <a:r>
              <a:rPr lang="en-US" altLang="ko-KR" dirty="0"/>
              <a:t>: </a:t>
            </a:r>
            <a:r>
              <a:rPr lang="ko-KR" altLang="en-US" dirty="0" err="1"/>
              <a:t>민기님</a:t>
            </a:r>
            <a:r>
              <a:rPr lang="en-US" altLang="ko-KR" dirty="0"/>
              <a:t> </a:t>
            </a:r>
            <a:r>
              <a:rPr lang="ko-KR" altLang="en-US" dirty="0"/>
              <a:t>재구매율은 매월 억단위의 의사결정 좌우  </a:t>
            </a:r>
            <a:r>
              <a:rPr lang="en-US" altLang="ko-KR" dirty="0"/>
              <a:t>(“”</a:t>
            </a:r>
            <a:r>
              <a:rPr lang="ko-KR" altLang="en-US" dirty="0"/>
              <a:t> 강조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클립아트 아이콘 추기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AEBFB-3EB3-4FB2-97A5-48615CE131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019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허접하게</a:t>
            </a:r>
            <a:r>
              <a:rPr lang="ko-KR" altLang="en-US" dirty="0"/>
              <a:t> </a:t>
            </a:r>
            <a:r>
              <a:rPr lang="en-US" altLang="ko-KR" dirty="0"/>
              <a:t>show</a:t>
            </a:r>
          </a:p>
          <a:p>
            <a:r>
              <a:rPr lang="en-US" altLang="ko-KR" dirty="0"/>
              <a:t>70</a:t>
            </a:r>
            <a:r>
              <a:rPr lang="ko-KR" altLang="en-US" dirty="0" err="1"/>
              <a:t>만건의</a:t>
            </a:r>
            <a:r>
              <a:rPr lang="ko-KR" altLang="en-US" dirty="0"/>
              <a:t> </a:t>
            </a:r>
            <a:r>
              <a:rPr lang="en-US" altLang="ko-KR" dirty="0"/>
              <a:t>user data</a:t>
            </a:r>
            <a:r>
              <a:rPr lang="ko-KR" altLang="en-US" dirty="0"/>
              <a:t> </a:t>
            </a:r>
            <a:r>
              <a:rPr lang="en-US" altLang="ko-KR" dirty="0"/>
              <a:t>700</a:t>
            </a:r>
            <a:r>
              <a:rPr lang="ko-KR" altLang="en-US" dirty="0" err="1"/>
              <a:t>만건의</a:t>
            </a:r>
            <a:r>
              <a:rPr lang="en-US" altLang="ko-KR" dirty="0"/>
              <a:t>(?)</a:t>
            </a:r>
            <a:r>
              <a:rPr lang="ko-KR" altLang="en-US" dirty="0"/>
              <a:t> 주문 </a:t>
            </a:r>
            <a:r>
              <a:rPr lang="en-US" altLang="ko-KR" dirty="0"/>
              <a:t>data</a:t>
            </a:r>
          </a:p>
          <a:p>
            <a:r>
              <a:rPr lang="en-US" altLang="ko-KR" dirty="0"/>
              <a:t>Col</a:t>
            </a:r>
            <a:r>
              <a:rPr lang="ko-KR" altLang="en-US" dirty="0"/>
              <a:t> 표 간단하게 수정</a:t>
            </a:r>
            <a:endParaRPr lang="en-US" altLang="ko-KR" dirty="0"/>
          </a:p>
          <a:p>
            <a:r>
              <a:rPr lang="en-US" altLang="ko-KR" dirty="0"/>
              <a:t>Table </a:t>
            </a:r>
            <a:r>
              <a:rPr lang="ko-KR" altLang="en-US" dirty="0"/>
              <a:t>숫자 </a:t>
            </a:r>
            <a:r>
              <a:rPr lang="en-US" altLang="ko-KR" dirty="0"/>
              <a:t>highlight</a:t>
            </a:r>
          </a:p>
          <a:p>
            <a:r>
              <a:rPr lang="ko-KR" altLang="en-US" dirty="0" err="1"/>
              <a:t>애니매ㅔ잇ㄴ</a:t>
            </a:r>
            <a:r>
              <a:rPr lang="en-US" altLang="ko-KR" dirty="0"/>
              <a:t>: </a:t>
            </a:r>
            <a:r>
              <a:rPr lang="ko-KR" altLang="en-US" dirty="0"/>
              <a:t>루피 군침 싹</a:t>
            </a:r>
            <a:r>
              <a:rPr lang="en-US" altLang="ko-KR" dirty="0"/>
              <a:t> </a:t>
            </a:r>
            <a:r>
              <a:rPr lang="ko-KR" altLang="en-US" dirty="0"/>
              <a:t>도는 이거 그냥 고객 데이터에서 재구매 여부 </a:t>
            </a:r>
            <a:r>
              <a:rPr lang="ko-KR" altLang="en-US" dirty="0" err="1"/>
              <a:t>파악해ㅓㅅ</a:t>
            </a:r>
            <a:r>
              <a:rPr lang="ko-KR" altLang="en-US" dirty="0"/>
              <a:t> </a:t>
            </a:r>
            <a:r>
              <a:rPr lang="en-US" altLang="ko-KR" dirty="0"/>
              <a:t>binary </a:t>
            </a:r>
            <a:r>
              <a:rPr lang="en-US" altLang="ko-KR" dirty="0" err="1"/>
              <a:t>classi</a:t>
            </a:r>
            <a:r>
              <a:rPr lang="en-US" altLang="ko-KR" dirty="0"/>
              <a:t> -&gt; </a:t>
            </a:r>
            <a:r>
              <a:rPr lang="ko-KR" altLang="en-US" dirty="0"/>
              <a:t>우리가</a:t>
            </a:r>
            <a:r>
              <a:rPr lang="en-US" altLang="ko-KR" dirty="0"/>
              <a:t> </a:t>
            </a:r>
            <a:r>
              <a:rPr lang="ko-KR" altLang="en-US" dirty="0"/>
              <a:t>문제 쉽게 생각했음을 </a:t>
            </a:r>
            <a:r>
              <a:rPr lang="en-US" altLang="ko-KR" dirty="0"/>
              <a:t>show</a:t>
            </a:r>
          </a:p>
          <a:p>
            <a:endParaRPr lang="en-US" altLang="ko-KR" dirty="0"/>
          </a:p>
          <a:p>
            <a:r>
              <a:rPr lang="ko-KR" altLang="en-US" dirty="0" err="1"/>
              <a:t>결측치</a:t>
            </a:r>
            <a:r>
              <a:rPr lang="ko-KR" altLang="en-US" dirty="0"/>
              <a:t> 제외 건수 </a:t>
            </a:r>
            <a:r>
              <a:rPr lang="en-US" altLang="ko-KR" dirty="0"/>
              <a:t>ex </a:t>
            </a:r>
            <a:r>
              <a:rPr lang="ko-KR" altLang="en-US" dirty="0"/>
              <a:t>고객 </a:t>
            </a:r>
            <a:r>
              <a:rPr lang="en-US" altLang="ko-KR" dirty="0"/>
              <a:t>70</a:t>
            </a:r>
            <a:r>
              <a:rPr lang="ko-KR" altLang="en-US" dirty="0" err="1"/>
              <a:t>만건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실제 레코드 수 </a:t>
            </a:r>
            <a:r>
              <a:rPr lang="ko-KR" altLang="en-US" dirty="0" err="1"/>
              <a:t>워딩</a:t>
            </a:r>
            <a:r>
              <a:rPr lang="ko-KR" altLang="en-US" dirty="0"/>
              <a:t> 바꾸기 </a:t>
            </a:r>
            <a:r>
              <a:rPr lang="ko-KR" altLang="en-US" dirty="0" err="1"/>
              <a:t>결측지</a:t>
            </a:r>
            <a:r>
              <a:rPr lang="ko-KR" altLang="en-US" dirty="0"/>
              <a:t> 수 </a:t>
            </a:r>
            <a:r>
              <a:rPr lang="en-US" altLang="ko-KR" dirty="0"/>
              <a:t>ex) 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AEBFB-3EB3-4FB2-97A5-48615CE131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4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C5DF1BCF-976A-4BAB-9386-604312AE771E}"/>
              </a:ext>
            </a:extLst>
          </p:cNvPr>
          <p:cNvCxnSpPr>
            <a:cxnSpLocks/>
          </p:cNvCxnSpPr>
          <p:nvPr userDrawn="1"/>
        </p:nvCxnSpPr>
        <p:spPr>
          <a:xfrm>
            <a:off x="149208" y="990600"/>
            <a:ext cx="11951777" cy="0"/>
          </a:xfrm>
          <a:prstGeom prst="line">
            <a:avLst/>
          </a:prstGeom>
          <a:ln w="28575">
            <a:solidFill>
              <a:srgbClr val="0048B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E414F4-80F3-46D8-9896-E95DBE03D0D8}"/>
              </a:ext>
            </a:extLst>
          </p:cNvPr>
          <p:cNvSpPr/>
          <p:nvPr userDrawn="1"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004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DC7BCC-6296-4623-AFB9-E09648C36FDF}"/>
              </a:ext>
            </a:extLst>
          </p:cNvPr>
          <p:cNvSpPr/>
          <p:nvPr userDrawn="1"/>
        </p:nvSpPr>
        <p:spPr>
          <a:xfrm>
            <a:off x="0" y="394253"/>
            <a:ext cx="12192000" cy="92764"/>
          </a:xfrm>
          <a:prstGeom prst="rect">
            <a:avLst/>
          </a:prstGeom>
          <a:solidFill>
            <a:srgbClr val="004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0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ECB0-3272-4C4C-8370-939C02F6E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DD9876-D257-4770-81F6-7A594BD4CF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2CC98-F87F-4A24-8101-075C6523F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FE0C1-7CBB-4E17-8ADB-6BADDE48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29C7-B319-4641-ADB3-ECC33D3CD49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578D4-D6E7-4EEF-B684-9C7D0F6C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9D73E-972E-4F69-A64E-E7F9F32E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982972-43B4-4C9A-865D-CC473AF0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0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A9AF-0F57-4810-87F0-B0D781B27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31662-7F0D-4BBE-9876-FF994B378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D697A-781F-4975-9AA4-3391129B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29C7-B319-4641-ADB3-ECC33D3CD49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F20B7-D927-4C35-A3CB-A5AD3B9A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14C4F-732D-49EF-BFCE-BB2368C6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982972-43B4-4C9A-865D-CC473AF0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7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C45704-3B56-4B27-A1A9-16BA81D115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95075-7880-4E56-AA26-D606A1702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BFEBD-9EC5-498A-9ED4-539C396C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29C7-B319-4641-ADB3-ECC33D3CD49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066FF-012F-4CAD-948C-B03B66F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F5BFF-6247-4278-887E-A02ACAC0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982972-43B4-4C9A-865D-CC473AF0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22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334EC5-9681-4F78-A22B-8AC9F0F905CE}"/>
              </a:ext>
            </a:extLst>
          </p:cNvPr>
          <p:cNvSpPr/>
          <p:nvPr userDrawn="1"/>
        </p:nvSpPr>
        <p:spPr>
          <a:xfrm>
            <a:off x="0" y="6520070"/>
            <a:ext cx="12192000" cy="337930"/>
          </a:xfrm>
          <a:prstGeom prst="rect">
            <a:avLst/>
          </a:prstGeom>
          <a:solidFill>
            <a:srgbClr val="004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D5204D-5A3A-4700-B883-D85B61764D1A}"/>
              </a:ext>
            </a:extLst>
          </p:cNvPr>
          <p:cNvSpPr/>
          <p:nvPr userDrawn="1"/>
        </p:nvSpPr>
        <p:spPr>
          <a:xfrm>
            <a:off x="0" y="381000"/>
            <a:ext cx="12192000" cy="92764"/>
          </a:xfrm>
          <a:prstGeom prst="rect">
            <a:avLst/>
          </a:prstGeom>
          <a:solidFill>
            <a:srgbClr val="004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6E08-8C50-4A63-94D4-10BF8428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FAF2A-EA70-49C4-96BC-89475A84E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C8A28-260E-49A6-A379-54F20AA5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29C7-B319-4641-ADB3-ECC33D3CD49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A7A9E-D964-4093-A5E2-60802FDB8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F7A4C-EB1A-4110-89D1-88264DBD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982972-43B4-4C9A-865D-CC473AF0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8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5954-4D6E-4238-85B6-A1B73354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2C5A1-CCF6-4CD1-9781-00278BE4E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BCBDA-CB95-4D01-BF1C-F7DB00AE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29C7-B319-4641-ADB3-ECC33D3CD49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343F5-8B4E-46DB-9727-6A664D39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9CEAF-679A-4CFB-94B4-8CA3706E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982972-43B4-4C9A-865D-CC473AF0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685A-41DF-4935-84C7-8E691F3C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C8E8F-3D38-4A98-9AAB-B0ECDC4C0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C8049-37FB-4E0A-91A3-C76E74C39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18079-7544-44CF-84DB-4143DBDD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29C7-B319-4641-ADB3-ECC33D3CD49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992FF-DB46-4269-9ADE-1D1B63070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DFF4A-DA65-45DE-9709-68D0B5E8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982972-43B4-4C9A-865D-CC473AF0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1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640C-B372-484A-AB29-782BB129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EC534-CA25-4CEC-B931-6D638C46D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CA64E-84DD-4B36-BF45-166D1D1BC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6B620-9C24-4652-A216-3F8BB7510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23C87-C7D6-4944-A89B-2F4E6718E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E31D8-2B60-497D-9B49-6EF802B1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29C7-B319-4641-ADB3-ECC33D3CD49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97270-A340-4997-976F-71777196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351AA-DE01-432A-83EC-96A3C811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982972-43B4-4C9A-865D-CC473AF0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83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DC5FA-9E53-4E11-9CCE-B26F5889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48569-9CCA-41F7-9BCE-20D92DAB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29C7-B319-4641-ADB3-ECC33D3CD49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114CA-7AAA-4935-8234-A2FD67D0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0C478-F997-440E-9373-D28BBD0E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982972-43B4-4C9A-865D-CC473AF0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6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6EDAF-A7F6-4F62-8D80-D44641AE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29C7-B319-4641-ADB3-ECC33D3CD49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FD03E-7C0B-41F5-8DFF-B770F17B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163EA-82F6-4C43-877D-E1074FD2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982972-43B4-4C9A-865D-CC473AF0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9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B36C-0F51-423B-A0F9-AD68516D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E2286-D839-41F3-964A-B0D408D8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A8043-DCE7-49C1-8914-2E4F06C48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DDFE1-4C7A-4B59-B8A1-F6A478C411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29C7-B319-4641-ADB3-ECC33D3CD49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30004-3A89-439E-9287-8FDA7226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0B72-A3B7-4784-A4C2-BBC91307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982972-43B4-4C9A-865D-CC473AF0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1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80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C60D8487-74F0-41D8-8F39-35CEBDCB0414}"/>
              </a:ext>
            </a:extLst>
          </p:cNvPr>
          <p:cNvGrpSpPr/>
          <p:nvPr/>
        </p:nvGrpSpPr>
        <p:grpSpPr>
          <a:xfrm>
            <a:off x="0" y="0"/>
            <a:ext cx="12192000" cy="6858372"/>
            <a:chOff x="0" y="0"/>
            <a:chExt cx="12192000" cy="6858372"/>
          </a:xfrm>
        </p:grpSpPr>
        <p:pic>
          <p:nvPicPr>
            <p:cNvPr id="17" name="그림 16" descr="텍스트, 기기, 드라이어이(가) 표시된 사진&#10;&#10;자동 생성된 설명">
              <a:extLst>
                <a:ext uri="{FF2B5EF4-FFF2-40B4-BE49-F238E27FC236}">
                  <a16:creationId xmlns:a16="http://schemas.microsoft.com/office/drawing/2014/main" id="{48A4ABF5-8BF2-4358-841D-3AC38EF55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25" b="8710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0F78AE-C194-45E2-9765-EB0401A8FE62}"/>
                </a:ext>
              </a:extLst>
            </p:cNvPr>
            <p:cNvGrpSpPr/>
            <p:nvPr/>
          </p:nvGrpSpPr>
          <p:grpSpPr>
            <a:xfrm>
              <a:off x="0" y="1269133"/>
              <a:ext cx="10488488" cy="5589239"/>
              <a:chOff x="0" y="1"/>
              <a:chExt cx="12192000" cy="6857999"/>
            </a:xfrm>
          </p:grpSpPr>
          <p:pic>
            <p:nvPicPr>
              <p:cNvPr id="19" name="그림 18" descr="텍스트, 기기, 드라이어이(가) 표시된 사진&#10;&#10;자동 생성된 설명">
                <a:extLst>
                  <a:ext uri="{FF2B5EF4-FFF2-40B4-BE49-F238E27FC236}">
                    <a16:creationId xmlns:a16="http://schemas.microsoft.com/office/drawing/2014/main" id="{7BBA6A8B-E248-4E30-B8AA-AB2D46DE5A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225"/>
              <a:stretch/>
            </p:blipFill>
            <p:spPr>
              <a:xfrm>
                <a:off x="1785" y="923731"/>
                <a:ext cx="12190215" cy="5934269"/>
              </a:xfrm>
              <a:prstGeom prst="rect">
                <a:avLst/>
              </a:prstGeom>
            </p:spPr>
          </p:pic>
          <p:pic>
            <p:nvPicPr>
              <p:cNvPr id="20" name="그림 19" descr="텍스트, 기기, 드라이어이(가) 표시된 사진&#10;&#10;자동 생성된 설명">
                <a:extLst>
                  <a:ext uri="{FF2B5EF4-FFF2-40B4-BE49-F238E27FC236}">
                    <a16:creationId xmlns:a16="http://schemas.microsoft.com/office/drawing/2014/main" id="{EA53DE5D-5192-48F1-A54E-F84183156A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225" b="87107"/>
              <a:stretch/>
            </p:blipFill>
            <p:spPr>
              <a:xfrm>
                <a:off x="0" y="1"/>
                <a:ext cx="12190215" cy="923730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ED87E64-D6D9-445B-8E83-EE85F2182073}"/>
                  </a:ext>
                </a:extLst>
              </p:cNvPr>
              <p:cNvSpPr/>
              <p:nvPr/>
            </p:nvSpPr>
            <p:spPr>
              <a:xfrm>
                <a:off x="6262296" y="3270379"/>
                <a:ext cx="3141763" cy="1922406"/>
              </a:xfrm>
              <a:prstGeom prst="rect">
                <a:avLst/>
              </a:prstGeom>
              <a:solidFill>
                <a:srgbClr val="EDED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054C0B-127B-4468-8316-C446F25CDD7A}"/>
              </a:ext>
            </a:extLst>
          </p:cNvPr>
          <p:cNvSpPr txBox="1"/>
          <p:nvPr/>
        </p:nvSpPr>
        <p:spPr>
          <a:xfrm>
            <a:off x="4648200" y="802627"/>
            <a:ext cx="63619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눈물 없이 볼 수 없는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WISELY </a:t>
            </a:r>
            <a:r>
              <a:rPr lang="ko-KR" altLang="en-US" sz="48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재구매율 예측 모델 개발 보고</a:t>
            </a:r>
            <a:r>
              <a:rPr lang="ko-KR" altLang="en-US" sz="4800" dirty="0">
                <a:solidFill>
                  <a:srgbClr val="4482C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sz="4800" dirty="0">
              <a:solidFill>
                <a:srgbClr val="4482C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EBAB2-4509-4C2C-8EE8-0F393FC308ED}"/>
              </a:ext>
            </a:extLst>
          </p:cNvPr>
          <p:cNvSpPr txBox="1"/>
          <p:nvPr/>
        </p:nvSpPr>
        <p:spPr>
          <a:xfrm>
            <a:off x="7467600" y="4673058"/>
            <a:ext cx="434340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데이터기반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재구매율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예측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착한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과제에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그렇지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못한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과정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우리는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답을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찾을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읍읍읍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106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5F48EC-BC8E-496A-986A-78D1949D3838}"/>
              </a:ext>
            </a:extLst>
          </p:cNvPr>
          <p:cNvSpPr/>
          <p:nvPr/>
        </p:nvSpPr>
        <p:spPr>
          <a:xfrm>
            <a:off x="1600200" y="1766598"/>
            <a:ext cx="9099479" cy="2954756"/>
          </a:xfrm>
          <a:prstGeom prst="roundRect">
            <a:avLst>
              <a:gd name="adj" fmla="val 35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" name="Picture 2" descr="Text&#10;&#10;Description automatically generated">
            <a:extLst>
              <a:ext uri="{FF2B5EF4-FFF2-40B4-BE49-F238E27FC236}">
                <a16:creationId xmlns:a16="http://schemas.microsoft.com/office/drawing/2014/main" id="{EDBA32F2-5971-43FD-964E-4CCD7C4D5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80" y="2035812"/>
            <a:ext cx="4043357" cy="2454895"/>
          </a:xfrm>
          <a:prstGeom prst="rect">
            <a:avLst/>
          </a:prstGeom>
        </p:spPr>
      </p:pic>
      <p:pic>
        <p:nvPicPr>
          <p:cNvPr id="21" name="Picture 6" descr="Text&#10;&#10;Description automatically generated">
            <a:extLst>
              <a:ext uri="{FF2B5EF4-FFF2-40B4-BE49-F238E27FC236}">
                <a16:creationId xmlns:a16="http://schemas.microsoft.com/office/drawing/2014/main" id="{42587096-6B48-4F9B-9623-97C9A99A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14" y="2035812"/>
            <a:ext cx="4038600" cy="2452007"/>
          </a:xfrm>
          <a:prstGeom prst="rect">
            <a:avLst/>
          </a:prstGeom>
        </p:spPr>
      </p:pic>
      <p:sp>
        <p:nvSpPr>
          <p:cNvPr id="27" name="Oval 15">
            <a:extLst>
              <a:ext uri="{FF2B5EF4-FFF2-40B4-BE49-F238E27FC236}">
                <a16:creationId xmlns:a16="http://schemas.microsoft.com/office/drawing/2014/main" id="{20F7C812-1C6B-463F-8D9E-FD008878027B}"/>
              </a:ext>
            </a:extLst>
          </p:cNvPr>
          <p:cNvSpPr/>
          <p:nvPr/>
        </p:nvSpPr>
        <p:spPr>
          <a:xfrm>
            <a:off x="4125777" y="2155570"/>
            <a:ext cx="722028" cy="4539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C597AF21-9332-48B8-919F-BAD461F8AE9E}"/>
              </a:ext>
            </a:extLst>
          </p:cNvPr>
          <p:cNvSpPr/>
          <p:nvPr/>
        </p:nvSpPr>
        <p:spPr>
          <a:xfrm>
            <a:off x="1981200" y="3352800"/>
            <a:ext cx="1375850" cy="288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60181DB4-9CCD-4983-8603-23C4C822B197}"/>
              </a:ext>
            </a:extLst>
          </p:cNvPr>
          <p:cNvSpPr/>
          <p:nvPr/>
        </p:nvSpPr>
        <p:spPr>
          <a:xfrm>
            <a:off x="6365512" y="3331212"/>
            <a:ext cx="1299650" cy="288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BF899A-F098-48A8-8386-3EFD36B2DCC3}"/>
              </a:ext>
            </a:extLst>
          </p:cNvPr>
          <p:cNvSpPr txBox="1"/>
          <p:nvPr/>
        </p:nvSpPr>
        <p:spPr>
          <a:xfrm>
            <a:off x="143815" y="609600"/>
            <a:ext cx="11667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하지만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모든 알고리즘에서 공통적으로 성능이 개선되지 않는 </a:t>
            </a:r>
            <a:r>
              <a:rPr lang="ko-KR" altLang="en-US" sz="20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심각한 </a:t>
            </a:r>
            <a:r>
              <a:rPr lang="en-US" altLang="ko-KR" sz="20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Under-Fitting </a:t>
            </a:r>
            <a:r>
              <a:rPr lang="ko-KR" altLang="en-US" sz="20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문제가 발생</a:t>
            </a:r>
            <a:r>
              <a:rPr lang="en-US" altLang="ko-KR" sz="2000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18A21D-6BF2-406E-9768-90ADFA3F875E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한계 봉착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8" name="Oval 15">
            <a:extLst>
              <a:ext uri="{FF2B5EF4-FFF2-40B4-BE49-F238E27FC236}">
                <a16:creationId xmlns:a16="http://schemas.microsoft.com/office/drawing/2014/main" id="{EC3B2044-842B-4E6A-BA37-7CB573396F61}"/>
              </a:ext>
            </a:extLst>
          </p:cNvPr>
          <p:cNvSpPr/>
          <p:nvPr/>
        </p:nvSpPr>
        <p:spPr>
          <a:xfrm>
            <a:off x="7665162" y="2155570"/>
            <a:ext cx="893644" cy="4539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4DB1E43-698F-490A-A8BF-2C470045E7E0}"/>
              </a:ext>
            </a:extLst>
          </p:cNvPr>
          <p:cNvSpPr/>
          <p:nvPr/>
        </p:nvSpPr>
        <p:spPr>
          <a:xfrm>
            <a:off x="1192646" y="5105400"/>
            <a:ext cx="9914585" cy="1327265"/>
          </a:xfrm>
          <a:prstGeom prst="roundRect">
            <a:avLst>
              <a:gd name="adj" fmla="val 35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E4DA36E0-3291-4224-96B7-3E5702C46019}"/>
              </a:ext>
            </a:extLst>
          </p:cNvPr>
          <p:cNvSpPr/>
          <p:nvPr/>
        </p:nvSpPr>
        <p:spPr>
          <a:xfrm>
            <a:off x="1192647" y="4651979"/>
            <a:ext cx="9914584" cy="473207"/>
          </a:xfrm>
          <a:prstGeom prst="trapezoid">
            <a:avLst>
              <a:gd name="adj" fmla="val 88912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243D4E-3057-41EA-A269-C3180A1646ED}"/>
              </a:ext>
            </a:extLst>
          </p:cNvPr>
          <p:cNvSpPr txBox="1"/>
          <p:nvPr/>
        </p:nvSpPr>
        <p:spPr>
          <a:xfrm>
            <a:off x="1408219" y="5282665"/>
            <a:ext cx="964047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예측 정확도를 높이기 위해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비중이 낮은 재구매 </a:t>
            </a:r>
            <a:r>
              <a:rPr lang="en-US" altLang="ko-KR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Case</a:t>
            </a: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알고리즘이 전혀 고려하지 않는 상황 발생 </a:t>
            </a:r>
            <a:endParaRPr lang="en-US" altLang="ko-KR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523F83-DD26-42C3-BC5A-2853E6E20C92}"/>
              </a:ext>
            </a:extLst>
          </p:cNvPr>
          <p:cNvSpPr txBox="1"/>
          <p:nvPr/>
        </p:nvSpPr>
        <p:spPr>
          <a:xfrm>
            <a:off x="1408219" y="5796793"/>
            <a:ext cx="991458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실무 관점에서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재구매 고객을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예측할 수 없는 현재 모델은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아무런 의미나 활용도가 없음</a:t>
            </a:r>
            <a:endParaRPr lang="en-US" altLang="ko-KR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39088E-A232-4122-ABCA-8F04BFE4F6F8}"/>
              </a:ext>
            </a:extLst>
          </p:cNvPr>
          <p:cNvSpPr txBox="1"/>
          <p:nvPr/>
        </p:nvSpPr>
        <p:spPr>
          <a:xfrm>
            <a:off x="3247929" y="1219200"/>
            <a:ext cx="5696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172,216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건의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Test Data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재구매 </a:t>
            </a:r>
            <a:r>
              <a:rPr lang="en-US" altLang="ko-KR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Case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는 </a:t>
            </a:r>
            <a:r>
              <a:rPr lang="en-US" altLang="ko-KR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20%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미만  </a:t>
            </a:r>
            <a:endParaRPr lang="en-US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D17739-46B7-4F20-B651-B080B443B662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21257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18">
            <a:extLst>
              <a:ext uri="{FF2B5EF4-FFF2-40B4-BE49-F238E27FC236}">
                <a16:creationId xmlns:a16="http://schemas.microsoft.com/office/drawing/2014/main" id="{C10B1095-BB15-46F2-927A-518189975FD3}"/>
              </a:ext>
            </a:extLst>
          </p:cNvPr>
          <p:cNvSpPr/>
          <p:nvPr/>
        </p:nvSpPr>
        <p:spPr>
          <a:xfrm>
            <a:off x="2667001" y="1143000"/>
            <a:ext cx="6878970" cy="655317"/>
          </a:xfrm>
          <a:prstGeom prst="roundRect">
            <a:avLst>
              <a:gd name="adj" fmla="val 8853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5" name="Rectangle: Rounded Corners 18">
            <a:extLst>
              <a:ext uri="{FF2B5EF4-FFF2-40B4-BE49-F238E27FC236}">
                <a16:creationId xmlns:a16="http://schemas.microsoft.com/office/drawing/2014/main" id="{B44F5E73-1704-4BD2-9E9E-C60C543F342F}"/>
              </a:ext>
            </a:extLst>
          </p:cNvPr>
          <p:cNvSpPr/>
          <p:nvPr/>
        </p:nvSpPr>
        <p:spPr>
          <a:xfrm>
            <a:off x="422723" y="1981200"/>
            <a:ext cx="5430063" cy="1219199"/>
          </a:xfrm>
          <a:prstGeom prst="roundRect">
            <a:avLst>
              <a:gd name="adj" fmla="val 6358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6" name="Rectangle: Rounded Corners 18">
            <a:extLst>
              <a:ext uri="{FF2B5EF4-FFF2-40B4-BE49-F238E27FC236}">
                <a16:creationId xmlns:a16="http://schemas.microsoft.com/office/drawing/2014/main" id="{AE23D6A3-B616-4BE9-8DE3-1B09C80286E3}"/>
              </a:ext>
            </a:extLst>
          </p:cNvPr>
          <p:cNvSpPr/>
          <p:nvPr/>
        </p:nvSpPr>
        <p:spPr>
          <a:xfrm>
            <a:off x="6365079" y="1981200"/>
            <a:ext cx="5430063" cy="1219199"/>
          </a:xfrm>
          <a:prstGeom prst="roundRect">
            <a:avLst>
              <a:gd name="adj" fmla="val 5577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5645D-D9CA-4E83-B2CA-FE0782EBDD9D}"/>
              </a:ext>
            </a:extLst>
          </p:cNvPr>
          <p:cNvSpPr txBox="1"/>
          <p:nvPr/>
        </p:nvSpPr>
        <p:spPr>
          <a:xfrm>
            <a:off x="3744285" y="1208782"/>
            <a:ext cx="47244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쉽게 개선되지 않는 </a:t>
            </a:r>
            <a:r>
              <a:rPr 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Under-Fitting </a:t>
            </a: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문제 </a:t>
            </a:r>
            <a:endParaRPr lang="en-US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0F3D4B57-D6BB-41C2-851C-D9524E2BE3E7}"/>
              </a:ext>
            </a:extLst>
          </p:cNvPr>
          <p:cNvSpPr/>
          <p:nvPr/>
        </p:nvSpPr>
        <p:spPr>
          <a:xfrm>
            <a:off x="422723" y="1974104"/>
            <a:ext cx="5430063" cy="4426696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C47A13-3C94-40CE-A822-FB2CBBC1FAEB}"/>
              </a:ext>
            </a:extLst>
          </p:cNvPr>
          <p:cNvSpPr txBox="1"/>
          <p:nvPr/>
        </p:nvSpPr>
        <p:spPr>
          <a:xfrm>
            <a:off x="143815" y="609600"/>
            <a:ext cx="11514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Data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Set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특성에 대한 이해도가 너무 적었고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ML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을 계속 고집하기엔 팀의 역량이 너무 부족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241921-4D81-4B10-815E-37416FF69D6A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실패 원인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3" name="Rectangle: Rounded Corners 18">
            <a:extLst>
              <a:ext uri="{FF2B5EF4-FFF2-40B4-BE49-F238E27FC236}">
                <a16:creationId xmlns:a16="http://schemas.microsoft.com/office/drawing/2014/main" id="{AB1842E4-E620-4D37-87A4-903E32000096}"/>
              </a:ext>
            </a:extLst>
          </p:cNvPr>
          <p:cNvSpPr/>
          <p:nvPr/>
        </p:nvSpPr>
        <p:spPr>
          <a:xfrm>
            <a:off x="6365080" y="1974104"/>
            <a:ext cx="5430063" cy="4426696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2" name="Picture 37" descr="Chart, bar chart&#10;&#10;Description automatically generated">
            <a:extLst>
              <a:ext uri="{FF2B5EF4-FFF2-40B4-BE49-F238E27FC236}">
                <a16:creationId xmlns:a16="http://schemas.microsoft.com/office/drawing/2014/main" id="{B6DC9785-5D9C-4667-9324-B0416D49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0"/>
            <a:ext cx="5105400" cy="2833497"/>
          </a:xfrm>
          <a:prstGeom prst="rect">
            <a:avLst/>
          </a:prstGeom>
          <a:effectLst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E40F919-3FF9-4ECD-9808-7D8404C1DADF}"/>
              </a:ext>
            </a:extLst>
          </p:cNvPr>
          <p:cNvSpPr txBox="1"/>
          <p:nvPr/>
        </p:nvSpPr>
        <p:spPr>
          <a:xfrm>
            <a:off x="526542" y="2133600"/>
            <a:ext cx="554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불균형한 데이터를 다루기 위해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특별한 </a:t>
            </a:r>
            <a:r>
              <a:rPr lang="en-US" altLang="ko-KR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Sampling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방법 필요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구독고객과 달리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일반 고객의 재구매는 분명한 패턴이 없음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C4AF9F-4AA7-4606-B624-BD861B411A78}"/>
              </a:ext>
            </a:extLst>
          </p:cNvPr>
          <p:cNvSpPr txBox="1"/>
          <p:nvPr/>
        </p:nvSpPr>
        <p:spPr>
          <a:xfrm>
            <a:off x="6626225" y="2133600"/>
            <a:ext cx="554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별도의 로그 데이터가 없어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활용 가능한 데이터가 제한적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원본 데이터 내에 까다로운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결측치와 이상치가 다수 존재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F83DEF-95BF-4E13-B144-8F269DD5C02E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07</a:t>
            </a:r>
          </a:p>
        </p:txBody>
      </p:sp>
      <p:pic>
        <p:nvPicPr>
          <p:cNvPr id="31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9008AED4-CA6B-4106-8175-3CB7300E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429000"/>
            <a:ext cx="5250044" cy="27935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7255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1D85999-456D-4896-9894-8103814A8A22}"/>
              </a:ext>
            </a:extLst>
          </p:cNvPr>
          <p:cNvSpPr txBox="1"/>
          <p:nvPr/>
        </p:nvSpPr>
        <p:spPr>
          <a:xfrm>
            <a:off x="990600" y="1110243"/>
            <a:ext cx="518160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3. </a:t>
            </a:r>
            <a:r>
              <a:rPr lang="ko-KR" altLang="en-US" sz="44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눈물겨운 재도전 </a:t>
            </a:r>
            <a:endParaRPr lang="en-US" sz="7200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508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11B50DAC-01F4-4DD9-88F8-FD37E9FBBB54}"/>
              </a:ext>
            </a:extLst>
          </p:cNvPr>
          <p:cNvSpPr/>
          <p:nvPr/>
        </p:nvSpPr>
        <p:spPr>
          <a:xfrm flipH="1">
            <a:off x="7560442" y="4162739"/>
            <a:ext cx="4236651" cy="1325144"/>
          </a:xfrm>
          <a:prstGeom prst="triangle">
            <a:avLst>
              <a:gd name="adj" fmla="val 61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0ABF60-3257-44E6-9FAE-89A679FB8F30}"/>
              </a:ext>
            </a:extLst>
          </p:cNvPr>
          <p:cNvSpPr/>
          <p:nvPr/>
        </p:nvSpPr>
        <p:spPr>
          <a:xfrm>
            <a:off x="6405427" y="4267200"/>
            <a:ext cx="2825885" cy="1219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E148220-CE39-47F3-A7BC-98222B1ABB16}"/>
              </a:ext>
            </a:extLst>
          </p:cNvPr>
          <p:cNvSpPr/>
          <p:nvPr/>
        </p:nvSpPr>
        <p:spPr>
          <a:xfrm>
            <a:off x="447675" y="4176429"/>
            <a:ext cx="7068168" cy="1312937"/>
          </a:xfrm>
          <a:prstGeom prst="triangle">
            <a:avLst>
              <a:gd name="adj" fmla="val 9233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63">
            <a:extLst>
              <a:ext uri="{FF2B5EF4-FFF2-40B4-BE49-F238E27FC236}">
                <a16:creationId xmlns:a16="http://schemas.microsoft.com/office/drawing/2014/main" id="{7B7A4EDB-AFBD-49C1-B384-454986E09C4B}"/>
              </a:ext>
            </a:extLst>
          </p:cNvPr>
          <p:cNvCxnSpPr>
            <a:cxnSpLocks/>
          </p:cNvCxnSpPr>
          <p:nvPr/>
        </p:nvCxnSpPr>
        <p:spPr>
          <a:xfrm>
            <a:off x="9899904" y="2770632"/>
            <a:ext cx="548640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6FD63-E59F-45CA-9DCC-90423D6BD6A1}"/>
              </a:ext>
            </a:extLst>
          </p:cNvPr>
          <p:cNvSpPr txBox="1"/>
          <p:nvPr/>
        </p:nvSpPr>
        <p:spPr>
          <a:xfrm>
            <a:off x="370374" y="1358281"/>
            <a:ext cx="328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[Data Science Pipeline]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22" name="직선 화살표 연결선 63">
            <a:extLst>
              <a:ext uri="{FF2B5EF4-FFF2-40B4-BE49-F238E27FC236}">
                <a16:creationId xmlns:a16="http://schemas.microsoft.com/office/drawing/2014/main" id="{FD162972-C209-43EC-923F-1CA2E81BCF66}"/>
              </a:ext>
            </a:extLst>
          </p:cNvPr>
          <p:cNvCxnSpPr>
            <a:cxnSpLocks/>
          </p:cNvCxnSpPr>
          <p:nvPr/>
        </p:nvCxnSpPr>
        <p:spPr>
          <a:xfrm>
            <a:off x="4706112" y="2770632"/>
            <a:ext cx="585216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12">
            <a:extLst>
              <a:ext uri="{FF2B5EF4-FFF2-40B4-BE49-F238E27FC236}">
                <a16:creationId xmlns:a16="http://schemas.microsoft.com/office/drawing/2014/main" id="{F00C914B-3E24-48D7-B615-CAB7A857E8A1}"/>
              </a:ext>
            </a:extLst>
          </p:cNvPr>
          <p:cNvCxnSpPr>
            <a:cxnSpLocks/>
          </p:cNvCxnSpPr>
          <p:nvPr/>
        </p:nvCxnSpPr>
        <p:spPr>
          <a:xfrm>
            <a:off x="2292096" y="2770632"/>
            <a:ext cx="658368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3">
            <a:extLst>
              <a:ext uri="{FF2B5EF4-FFF2-40B4-BE49-F238E27FC236}">
                <a16:creationId xmlns:a16="http://schemas.microsoft.com/office/drawing/2014/main" id="{246C1285-E7C7-43D6-B1D6-54A915EB44E3}"/>
              </a:ext>
            </a:extLst>
          </p:cNvPr>
          <p:cNvSpPr/>
          <p:nvPr/>
        </p:nvSpPr>
        <p:spPr>
          <a:xfrm>
            <a:off x="5361192" y="1371600"/>
            <a:ext cx="4497243" cy="3129934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25" name="연결선: 구부러짐 26">
            <a:extLst>
              <a:ext uri="{FF2B5EF4-FFF2-40B4-BE49-F238E27FC236}">
                <a16:creationId xmlns:a16="http://schemas.microsoft.com/office/drawing/2014/main" id="{1FCE4258-BFB6-4F62-92EA-A203BB070790}"/>
              </a:ext>
            </a:extLst>
          </p:cNvPr>
          <p:cNvCxnSpPr>
            <a:cxnSpLocks/>
          </p:cNvCxnSpPr>
          <p:nvPr/>
        </p:nvCxnSpPr>
        <p:spPr>
          <a:xfrm rot="10800000">
            <a:off x="6388609" y="3355848"/>
            <a:ext cx="1002725" cy="608520"/>
          </a:xfrm>
          <a:prstGeom prst="curvedConnector2">
            <a:avLst/>
          </a:prstGeom>
          <a:ln w="19050">
            <a:solidFill>
              <a:srgbClr val="0048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F57DE8C2-0EDD-438E-98A5-85CE21028F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39317" y="1605222"/>
            <a:ext cx="322409" cy="1190189"/>
          </a:xfrm>
          <a:prstGeom prst="curvedConnector2">
            <a:avLst/>
          </a:prstGeom>
          <a:ln w="19050">
            <a:solidFill>
              <a:srgbClr val="0048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구부러짐 31">
            <a:extLst>
              <a:ext uri="{FF2B5EF4-FFF2-40B4-BE49-F238E27FC236}">
                <a16:creationId xmlns:a16="http://schemas.microsoft.com/office/drawing/2014/main" id="{7A93878A-8216-4BC4-8A14-85A9CF0D50C6}"/>
              </a:ext>
            </a:extLst>
          </p:cNvPr>
          <p:cNvCxnSpPr>
            <a:cxnSpLocks/>
          </p:cNvCxnSpPr>
          <p:nvPr/>
        </p:nvCxnSpPr>
        <p:spPr>
          <a:xfrm flipH="1">
            <a:off x="9189147" y="2134303"/>
            <a:ext cx="171497" cy="1855660"/>
          </a:xfrm>
          <a:prstGeom prst="curvedConnector3">
            <a:avLst>
              <a:gd name="adj1" fmla="val -113607"/>
            </a:avLst>
          </a:prstGeom>
          <a:ln w="19050">
            <a:solidFill>
              <a:srgbClr val="0048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48">
            <a:extLst>
              <a:ext uri="{FF2B5EF4-FFF2-40B4-BE49-F238E27FC236}">
                <a16:creationId xmlns:a16="http://schemas.microsoft.com/office/drawing/2014/main" id="{83E55014-B68E-4874-82E6-34E0C51D6E0B}"/>
              </a:ext>
            </a:extLst>
          </p:cNvPr>
          <p:cNvSpPr/>
          <p:nvPr/>
        </p:nvSpPr>
        <p:spPr>
          <a:xfrm>
            <a:off x="5553063" y="2310317"/>
            <a:ext cx="1744928" cy="966110"/>
          </a:xfrm>
          <a:prstGeom prst="roundRect">
            <a:avLst>
              <a:gd name="adj" fmla="val 9720"/>
            </a:avLst>
          </a:prstGeom>
          <a:solidFill>
            <a:srgbClr val="0048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14EBA7-F2F6-41DB-A1A2-15A0BDA95AC8}"/>
              </a:ext>
            </a:extLst>
          </p:cNvPr>
          <p:cNvSpPr txBox="1"/>
          <p:nvPr/>
        </p:nvSpPr>
        <p:spPr>
          <a:xfrm>
            <a:off x="5547360" y="2409341"/>
            <a:ext cx="1743590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Data Transformation</a:t>
            </a:r>
            <a:endParaRPr lang="ko-KR" altLang="en-US" sz="1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0" name="사각형: 둥근 모서리 62">
            <a:extLst>
              <a:ext uri="{FF2B5EF4-FFF2-40B4-BE49-F238E27FC236}">
                <a16:creationId xmlns:a16="http://schemas.microsoft.com/office/drawing/2014/main" id="{00D67F03-4922-49D3-9C11-ACF5FEC00CC6}"/>
              </a:ext>
            </a:extLst>
          </p:cNvPr>
          <p:cNvSpPr/>
          <p:nvPr/>
        </p:nvSpPr>
        <p:spPr>
          <a:xfrm>
            <a:off x="3023616" y="2295144"/>
            <a:ext cx="1645920" cy="966110"/>
          </a:xfrm>
          <a:prstGeom prst="roundRect">
            <a:avLst>
              <a:gd name="adj" fmla="val 79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9B5A31-08A4-481C-A60F-107E8EE6EC21}"/>
              </a:ext>
            </a:extLst>
          </p:cNvPr>
          <p:cNvSpPr txBox="1"/>
          <p:nvPr/>
        </p:nvSpPr>
        <p:spPr>
          <a:xfrm>
            <a:off x="3243072" y="2368296"/>
            <a:ext cx="1245854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Data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Acquisition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2" name="사각형: 둥근 모서리 66">
            <a:extLst>
              <a:ext uri="{FF2B5EF4-FFF2-40B4-BE49-F238E27FC236}">
                <a16:creationId xmlns:a16="http://schemas.microsoft.com/office/drawing/2014/main" id="{39F9AF90-DF53-4E8F-867D-FEC9D1025C9C}"/>
              </a:ext>
            </a:extLst>
          </p:cNvPr>
          <p:cNvSpPr/>
          <p:nvPr/>
        </p:nvSpPr>
        <p:spPr>
          <a:xfrm>
            <a:off x="609600" y="2295144"/>
            <a:ext cx="1645920" cy="966110"/>
          </a:xfrm>
          <a:prstGeom prst="roundRect">
            <a:avLst>
              <a:gd name="adj" fmla="val 79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22BEC6-BA36-4DB2-906F-E0949E424F31}"/>
              </a:ext>
            </a:extLst>
          </p:cNvPr>
          <p:cNvSpPr txBox="1"/>
          <p:nvPr/>
        </p:nvSpPr>
        <p:spPr>
          <a:xfrm>
            <a:off x="573024" y="2404872"/>
            <a:ext cx="1768332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Problem Definition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4" name="사각형: 둥근 모서리 69">
            <a:extLst>
              <a:ext uri="{FF2B5EF4-FFF2-40B4-BE49-F238E27FC236}">
                <a16:creationId xmlns:a16="http://schemas.microsoft.com/office/drawing/2014/main" id="{07EEBAF0-E80E-43FB-8724-E5DF08A644A9}"/>
              </a:ext>
            </a:extLst>
          </p:cNvPr>
          <p:cNvSpPr/>
          <p:nvPr/>
        </p:nvSpPr>
        <p:spPr>
          <a:xfrm>
            <a:off x="7613263" y="1544376"/>
            <a:ext cx="1744928" cy="966110"/>
          </a:xfrm>
          <a:prstGeom prst="roundRect">
            <a:avLst>
              <a:gd name="adj" fmla="val 7984"/>
            </a:avLst>
          </a:prstGeom>
          <a:solidFill>
            <a:srgbClr val="0048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23615F-A271-4166-80D8-0C674FDB307D}"/>
              </a:ext>
            </a:extLst>
          </p:cNvPr>
          <p:cNvSpPr txBox="1"/>
          <p:nvPr/>
        </p:nvSpPr>
        <p:spPr>
          <a:xfrm>
            <a:off x="7611128" y="1817598"/>
            <a:ext cx="174919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Data Exploration</a:t>
            </a:r>
            <a:endParaRPr lang="ko-KR" altLang="en-US" sz="1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6" name="사각형: 둥근 모서리 75">
            <a:extLst>
              <a:ext uri="{FF2B5EF4-FFF2-40B4-BE49-F238E27FC236}">
                <a16:creationId xmlns:a16="http://schemas.microsoft.com/office/drawing/2014/main" id="{D884A739-68E3-4834-B1BA-576C751869E5}"/>
              </a:ext>
            </a:extLst>
          </p:cNvPr>
          <p:cNvSpPr/>
          <p:nvPr/>
        </p:nvSpPr>
        <p:spPr>
          <a:xfrm>
            <a:off x="7425799" y="3429000"/>
            <a:ext cx="1744928" cy="966110"/>
          </a:xfrm>
          <a:prstGeom prst="roundRect">
            <a:avLst>
              <a:gd name="adj" fmla="val 8852"/>
            </a:avLst>
          </a:prstGeom>
          <a:solidFill>
            <a:srgbClr val="0048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B09030-5EA6-4624-9750-64A387F46723}"/>
              </a:ext>
            </a:extLst>
          </p:cNvPr>
          <p:cNvSpPr txBox="1"/>
          <p:nvPr/>
        </p:nvSpPr>
        <p:spPr>
          <a:xfrm>
            <a:off x="7525369" y="3735307"/>
            <a:ext cx="1539204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Data Modeling</a:t>
            </a:r>
            <a:endParaRPr lang="ko-KR" altLang="en-US" sz="1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8" name="사각형: 둥근 모서리 76">
            <a:extLst>
              <a:ext uri="{FF2B5EF4-FFF2-40B4-BE49-F238E27FC236}">
                <a16:creationId xmlns:a16="http://schemas.microsoft.com/office/drawing/2014/main" id="{2BD6EC61-0356-48C2-A943-8A27C93EC09E}"/>
              </a:ext>
            </a:extLst>
          </p:cNvPr>
          <p:cNvSpPr/>
          <p:nvPr/>
        </p:nvSpPr>
        <p:spPr>
          <a:xfrm>
            <a:off x="10485120" y="2295144"/>
            <a:ext cx="1524126" cy="966110"/>
          </a:xfrm>
          <a:prstGeom prst="roundRect">
            <a:avLst>
              <a:gd name="adj" fmla="val 624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80A4D-F27B-432D-841E-43C512972456}"/>
              </a:ext>
            </a:extLst>
          </p:cNvPr>
          <p:cNvSpPr txBox="1"/>
          <p:nvPr/>
        </p:nvSpPr>
        <p:spPr>
          <a:xfrm>
            <a:off x="10631424" y="2404872"/>
            <a:ext cx="1234119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Result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Publication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8" name="Rectangle: Rounded Corners 75">
            <a:extLst>
              <a:ext uri="{FF2B5EF4-FFF2-40B4-BE49-F238E27FC236}">
                <a16:creationId xmlns:a16="http://schemas.microsoft.com/office/drawing/2014/main" id="{58C0B220-C4AA-41A4-A43B-7474B115122F}"/>
              </a:ext>
            </a:extLst>
          </p:cNvPr>
          <p:cNvSpPr/>
          <p:nvPr/>
        </p:nvSpPr>
        <p:spPr>
          <a:xfrm>
            <a:off x="429980" y="5486400"/>
            <a:ext cx="11411712" cy="841248"/>
          </a:xfrm>
          <a:prstGeom prst="roundRect">
            <a:avLst>
              <a:gd name="adj" fmla="val 7334"/>
            </a:avLst>
          </a:prstGeom>
          <a:solidFill>
            <a:srgbClr val="BDD7EE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579505-FB1C-45AD-8103-5D54C1A2FF6A}"/>
              </a:ext>
            </a:extLst>
          </p:cNvPr>
          <p:cNvSpPr txBox="1"/>
          <p:nvPr/>
        </p:nvSpPr>
        <p:spPr>
          <a:xfrm>
            <a:off x="175661" y="5663178"/>
            <a:ext cx="1184067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불균형하거나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불완전한 데이터에도 활용할 수 있으며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</a:t>
            </a:r>
            <a:r>
              <a:rPr lang="ko-KR" alt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 안에 구현 가능한 재구매율 예측 모델이 필요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! </a:t>
            </a:r>
            <a:endParaRPr lang="en-US" sz="20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8E98D7-4740-4AB0-AAB7-35A7F8BA8F2A}"/>
              </a:ext>
            </a:extLst>
          </p:cNvPr>
          <p:cNvSpPr txBox="1"/>
          <p:nvPr/>
        </p:nvSpPr>
        <p:spPr>
          <a:xfrm>
            <a:off x="143815" y="609600"/>
            <a:ext cx="1067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근본적인 해결을 위해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Data Science Pipeline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을 다시 검토하여 문제 재정의 시도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3D867D-1F71-4CFE-8F46-46A636C7A7FE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Data Science Pipeline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재검토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A50B9D-F9AF-4FFC-B52C-90D7BF11ACA8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87767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8D692D1-3686-4F78-B439-5DADF0030965}"/>
              </a:ext>
            </a:extLst>
          </p:cNvPr>
          <p:cNvSpPr/>
          <p:nvPr/>
        </p:nvSpPr>
        <p:spPr>
          <a:xfrm>
            <a:off x="450329" y="5159376"/>
            <a:ext cx="5465063" cy="1133856"/>
          </a:xfrm>
          <a:prstGeom prst="roundRect">
            <a:avLst>
              <a:gd name="adj" fmla="val 7334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3AF4B92-DCA7-4F3B-BA3D-D442DEDCBE13}"/>
              </a:ext>
            </a:extLst>
          </p:cNvPr>
          <p:cNvSpPr/>
          <p:nvPr/>
        </p:nvSpPr>
        <p:spPr>
          <a:xfrm>
            <a:off x="6295910" y="5153349"/>
            <a:ext cx="5465063" cy="1133856"/>
          </a:xfrm>
          <a:prstGeom prst="roundRect">
            <a:avLst>
              <a:gd name="adj" fmla="val 7334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5" name="Rectangle: Rounded Corners 18">
            <a:extLst>
              <a:ext uri="{FF2B5EF4-FFF2-40B4-BE49-F238E27FC236}">
                <a16:creationId xmlns:a16="http://schemas.microsoft.com/office/drawing/2014/main" id="{BB513BC3-CC93-457E-AB1D-79C8E4406DEE}"/>
              </a:ext>
            </a:extLst>
          </p:cNvPr>
          <p:cNvSpPr/>
          <p:nvPr/>
        </p:nvSpPr>
        <p:spPr>
          <a:xfrm>
            <a:off x="6780542" y="1544680"/>
            <a:ext cx="4495800" cy="2945779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4" name="Rectangle: Rounded Corners 18">
            <a:extLst>
              <a:ext uri="{FF2B5EF4-FFF2-40B4-BE49-F238E27FC236}">
                <a16:creationId xmlns:a16="http://schemas.microsoft.com/office/drawing/2014/main" id="{9578249F-B5F9-48AC-9D78-200A6C615B19}"/>
              </a:ext>
            </a:extLst>
          </p:cNvPr>
          <p:cNvSpPr/>
          <p:nvPr/>
        </p:nvSpPr>
        <p:spPr>
          <a:xfrm>
            <a:off x="921253" y="1544680"/>
            <a:ext cx="4495800" cy="2945779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D40129-9286-4EF3-9057-0DDCEFE798E5}"/>
              </a:ext>
            </a:extLst>
          </p:cNvPr>
          <p:cNvSpPr txBox="1"/>
          <p:nvPr/>
        </p:nvSpPr>
        <p:spPr>
          <a:xfrm>
            <a:off x="609600" y="5284502"/>
            <a:ext cx="495300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시간 흐름에 따른 고객 이탈률이                    </a:t>
            </a: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특정 함수의 개형과 유사한 것을 확인 </a:t>
            </a:r>
            <a:endParaRPr lang="en-US" altLang="ko-KR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25C819-7536-4345-A708-34833F62CB31}"/>
              </a:ext>
            </a:extLst>
          </p:cNvPr>
          <p:cNvSpPr txBox="1"/>
          <p:nvPr/>
        </p:nvSpPr>
        <p:spPr>
          <a:xfrm>
            <a:off x="609600" y="6532911"/>
            <a:ext cx="11582400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Devsisters</a:t>
            </a:r>
            <a:r>
              <a:rPr lang="en-US" altLang="ko-KR" sz="11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(2019, July 15) </a:t>
            </a:r>
            <a:r>
              <a:rPr lang="en-US" sz="11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[NDC</a:t>
            </a:r>
            <a:r>
              <a:rPr lang="ko-KR" altLang="en-US" sz="11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2019] LTV</a:t>
            </a:r>
            <a:r>
              <a:rPr lang="ko-KR" altLang="en-US" sz="11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통한 손해보지 않는 마케팅</a:t>
            </a:r>
            <a:r>
              <a:rPr lang="en-US" altLang="ko-KR" sz="11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altLang="ko-KR" sz="11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Youtube</a:t>
            </a:r>
            <a:r>
              <a:rPr lang="en-US" altLang="ko-KR" sz="11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r>
              <a:rPr lang="ko-KR" altLang="en-US" sz="11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https://www.youtube.com/watch?v=Pa5arDUbgiM&amp;t=1173s&amp;ab_channel=NDC</a:t>
            </a:r>
            <a:endParaRPr lang="en-US" sz="11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0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5F2848D8-ED47-4904-8DC0-63E279D25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1" t="37534" r="37403" b="26126"/>
          <a:stretch/>
        </p:blipFill>
        <p:spPr>
          <a:xfrm>
            <a:off x="1066033" y="1743555"/>
            <a:ext cx="4233657" cy="26219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DD59DF-E750-434B-AF03-0FB17EB8DB30}"/>
              </a:ext>
            </a:extLst>
          </p:cNvPr>
          <p:cNvSpPr txBox="1"/>
          <p:nvPr/>
        </p:nvSpPr>
        <p:spPr>
          <a:xfrm>
            <a:off x="6468121" y="5284502"/>
            <a:ext cx="512064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고객 이탈률의 과거 개형을 가장 유사한 함수에 맞춰 비교하면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미래의 이탈률 예측이 가능</a:t>
            </a:r>
            <a:endParaRPr lang="en-US" altLang="ko-KR" sz="18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1FDB2A-9581-463B-99E4-BDE897424EEF}"/>
              </a:ext>
            </a:extLst>
          </p:cNvPr>
          <p:cNvSpPr txBox="1"/>
          <p:nvPr/>
        </p:nvSpPr>
        <p:spPr>
          <a:xfrm>
            <a:off x="143815" y="596152"/>
            <a:ext cx="11957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비슷한 상황에서 고객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이탈률을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예측했던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‘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쿠키런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＇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사례를 통해 새로운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방법을 접하게 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B3596D-C3F3-4EC3-8E0E-4E09341DB109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모델 선정 및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1074AB-06C9-4658-926B-1395F7A73926}"/>
              </a:ext>
            </a:extLst>
          </p:cNvPr>
          <p:cNvGrpSpPr/>
          <p:nvPr/>
        </p:nvGrpSpPr>
        <p:grpSpPr>
          <a:xfrm>
            <a:off x="6868508" y="1743555"/>
            <a:ext cx="4233657" cy="2629543"/>
            <a:chOff x="7086600" y="1513435"/>
            <a:chExt cx="2756514" cy="1712083"/>
          </a:xfrm>
        </p:grpSpPr>
        <p:pic>
          <p:nvPicPr>
            <p:cNvPr id="42" name="Picture 2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0684086-4E38-4ABE-B561-5736C0198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155" t="37673" r="3935" b="25988"/>
            <a:stretch/>
          </p:blipFill>
          <p:spPr>
            <a:xfrm>
              <a:off x="7086600" y="1513435"/>
              <a:ext cx="2756514" cy="1712083"/>
            </a:xfrm>
            <a:prstGeom prst="rect">
              <a:avLst/>
            </a:prstGeom>
          </p:spPr>
        </p:pic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71FD83A7-6F1A-4D5D-8082-79FF44040F2C}"/>
                </a:ext>
              </a:extLst>
            </p:cNvPr>
            <p:cNvSpPr/>
            <p:nvPr/>
          </p:nvSpPr>
          <p:spPr>
            <a:xfrm>
              <a:off x="7329197" y="1604116"/>
              <a:ext cx="548640" cy="1389888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0313902C-48E5-4C8B-B22A-C2C70AFB8EDE}"/>
              </a:ext>
            </a:extLst>
          </p:cNvPr>
          <p:cNvSpPr/>
          <p:nvPr/>
        </p:nvSpPr>
        <p:spPr>
          <a:xfrm>
            <a:off x="2796607" y="4637238"/>
            <a:ext cx="772508" cy="369332"/>
          </a:xfrm>
          <a:prstGeom prst="downArrow">
            <a:avLst/>
          </a:prstGeom>
          <a:solidFill>
            <a:srgbClr val="0048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71F6C95C-D5FD-4409-A94D-299E2DFB181C}"/>
              </a:ext>
            </a:extLst>
          </p:cNvPr>
          <p:cNvSpPr/>
          <p:nvPr/>
        </p:nvSpPr>
        <p:spPr>
          <a:xfrm>
            <a:off x="8642188" y="4637238"/>
            <a:ext cx="772508" cy="369332"/>
          </a:xfrm>
          <a:prstGeom prst="downArrow">
            <a:avLst/>
          </a:prstGeom>
          <a:solidFill>
            <a:srgbClr val="0048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3A6E30-D342-4638-9577-4024D9831D9B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0441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18">
            <a:extLst>
              <a:ext uri="{FF2B5EF4-FFF2-40B4-BE49-F238E27FC236}">
                <a16:creationId xmlns:a16="http://schemas.microsoft.com/office/drawing/2014/main" id="{A257206C-7AFB-4DBD-8398-FEC5BACD2484}"/>
              </a:ext>
            </a:extLst>
          </p:cNvPr>
          <p:cNvSpPr/>
          <p:nvPr/>
        </p:nvSpPr>
        <p:spPr>
          <a:xfrm>
            <a:off x="148709" y="4965192"/>
            <a:ext cx="5794891" cy="1366218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4" name="Rectangle: Rounded Corners 18">
            <a:extLst>
              <a:ext uri="{FF2B5EF4-FFF2-40B4-BE49-F238E27FC236}">
                <a16:creationId xmlns:a16="http://schemas.microsoft.com/office/drawing/2014/main" id="{AFD3FD38-DA17-4E03-BC90-565FC11DB157}"/>
              </a:ext>
            </a:extLst>
          </p:cNvPr>
          <p:cNvSpPr/>
          <p:nvPr/>
        </p:nvSpPr>
        <p:spPr>
          <a:xfrm>
            <a:off x="6248401" y="4965192"/>
            <a:ext cx="5737122" cy="1374928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42C3D71F-F56E-42AA-9C85-AB52D9A9F5B9}"/>
              </a:ext>
            </a:extLst>
          </p:cNvPr>
          <p:cNvSpPr/>
          <p:nvPr/>
        </p:nvSpPr>
        <p:spPr>
          <a:xfrm>
            <a:off x="148709" y="1282870"/>
            <a:ext cx="5794891" cy="3481378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2" name="Rectangle: Rounded Corners 18">
            <a:extLst>
              <a:ext uri="{FF2B5EF4-FFF2-40B4-BE49-F238E27FC236}">
                <a16:creationId xmlns:a16="http://schemas.microsoft.com/office/drawing/2014/main" id="{A687DE33-DAE8-4981-83EF-6BF7BBF1B0C5}"/>
              </a:ext>
            </a:extLst>
          </p:cNvPr>
          <p:cNvSpPr/>
          <p:nvPr/>
        </p:nvSpPr>
        <p:spPr>
          <a:xfrm>
            <a:off x="6248400" y="1278501"/>
            <a:ext cx="5737123" cy="3481378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모델 선정 및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1C7A-842C-4F68-9863-F7A90F0F1DDB}"/>
              </a:ext>
            </a:extLst>
          </p:cNvPr>
          <p:cNvSpPr txBox="1"/>
          <p:nvPr/>
        </p:nvSpPr>
        <p:spPr>
          <a:xfrm>
            <a:off x="148709" y="609600"/>
            <a:ext cx="1067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유리함수가 지닌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개의 매개변수 값을 조정하여 원하는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Cohort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재구매율 개형을 재현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5" name="OneOne">
            <a:hlinkClick r:id="" action="ppaction://media"/>
            <a:extLst>
              <a:ext uri="{FF2B5EF4-FFF2-40B4-BE49-F238E27FC236}">
                <a16:creationId xmlns:a16="http://schemas.microsoft.com/office/drawing/2014/main" id="{7E98FA4E-5962-48C0-9696-F509E7CDF6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042" y="1523402"/>
            <a:ext cx="4949003" cy="3054242"/>
          </a:xfrm>
          <a:prstGeom prst="rect">
            <a:avLst/>
          </a:prstGeom>
        </p:spPr>
      </p:pic>
      <p:pic>
        <p:nvPicPr>
          <p:cNvPr id="22" name="Picture 6" descr="Chart&#10;&#10;Description automatically generated">
            <a:extLst>
              <a:ext uri="{FF2B5EF4-FFF2-40B4-BE49-F238E27FC236}">
                <a16:creationId xmlns:a16="http://schemas.microsoft.com/office/drawing/2014/main" id="{10538464-5C0B-4CCC-AEF8-76C17767BC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"/>
          <a:stretch/>
        </p:blipFill>
        <p:spPr>
          <a:xfrm>
            <a:off x="270302" y="1373852"/>
            <a:ext cx="5578359" cy="33417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A4EB7D-3640-4B78-8C4A-A204DD860923}"/>
              </a:ext>
            </a:extLst>
          </p:cNvPr>
          <p:cNvSpPr txBox="1"/>
          <p:nvPr/>
        </p:nvSpPr>
        <p:spPr>
          <a:xfrm>
            <a:off x="304800" y="5105400"/>
            <a:ext cx="57186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고객의 누적 재구매율이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유리 함수의 개형을 따르는 것을 확인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유리함수의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 매개 변수 값을 조정하여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                      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원하는 재구매율 개형을 재현하는 것이 가능 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7940AF-6B28-4E6E-921A-625433D395AE}"/>
              </a:ext>
            </a:extLst>
          </p:cNvPr>
          <p:cNvSpPr txBox="1"/>
          <p:nvPr/>
        </p:nvSpPr>
        <p:spPr>
          <a:xfrm>
            <a:off x="6324600" y="5257800"/>
            <a:ext cx="5943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설명 변수가 아닌 함수 개형을 통해 예측을 진행하기 때문에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en-US" altLang="ko-KR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은 불균형</a:t>
            </a:r>
            <a:r>
              <a:rPr lang="en-US" altLang="ko-KR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불완전한 데이터에도 적용이 가능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27" name="Straight Connector 30">
            <a:extLst>
              <a:ext uri="{FF2B5EF4-FFF2-40B4-BE49-F238E27FC236}">
                <a16:creationId xmlns:a16="http://schemas.microsoft.com/office/drawing/2014/main" id="{B87970FF-FEFD-494A-8256-31586475B0EA}"/>
              </a:ext>
            </a:extLst>
          </p:cNvPr>
          <p:cNvCxnSpPr>
            <a:cxnSpLocks/>
          </p:cNvCxnSpPr>
          <p:nvPr/>
        </p:nvCxnSpPr>
        <p:spPr>
          <a:xfrm>
            <a:off x="5562600" y="1496917"/>
            <a:ext cx="0" cy="292608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33">
            <a:extLst>
              <a:ext uri="{FF2B5EF4-FFF2-40B4-BE49-F238E27FC236}">
                <a16:creationId xmlns:a16="http://schemas.microsoft.com/office/drawing/2014/main" id="{2E6AA754-252B-4249-B676-6AC1485D484B}"/>
              </a:ext>
            </a:extLst>
          </p:cNvPr>
          <p:cNvSpPr/>
          <p:nvPr/>
        </p:nvSpPr>
        <p:spPr>
          <a:xfrm>
            <a:off x="5334000" y="1350613"/>
            <a:ext cx="427894" cy="512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F0DBD0-94F4-4993-9859-5535FD4C8E3D}"/>
              </a:ext>
            </a:extLst>
          </p:cNvPr>
          <p:cNvGrpSpPr/>
          <p:nvPr/>
        </p:nvGrpSpPr>
        <p:grpSpPr>
          <a:xfrm>
            <a:off x="10820400" y="1524000"/>
            <a:ext cx="1002446" cy="1366218"/>
            <a:chOff x="5585717" y="4973902"/>
            <a:chExt cx="1002446" cy="1366218"/>
          </a:xfrm>
        </p:grpSpPr>
        <p:sp>
          <p:nvSpPr>
            <p:cNvPr id="35" name="Rectangle: Rounded Corners 18">
              <a:extLst>
                <a:ext uri="{FF2B5EF4-FFF2-40B4-BE49-F238E27FC236}">
                  <a16:creationId xmlns:a16="http://schemas.microsoft.com/office/drawing/2014/main" id="{8AF58178-E00E-456B-A754-629962815506}"/>
                </a:ext>
              </a:extLst>
            </p:cNvPr>
            <p:cNvSpPr/>
            <p:nvPr/>
          </p:nvSpPr>
          <p:spPr>
            <a:xfrm>
              <a:off x="5585717" y="4973902"/>
              <a:ext cx="1002446" cy="1366218"/>
            </a:xfrm>
            <a:prstGeom prst="roundRect">
              <a:avLst>
                <a:gd name="adj" fmla="val 2452"/>
              </a:avLst>
            </a:prstGeom>
            <a:solidFill>
              <a:schemeClr val="bg1"/>
            </a:solidFill>
            <a:ln w="28575">
              <a:solidFill>
                <a:srgbClr val="0048B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pic>
          <p:nvPicPr>
            <p:cNvPr id="13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3F619D8C-115B-491D-8B97-E6F818D56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3606" y="5575086"/>
              <a:ext cx="844788" cy="59066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3E2169-BE05-4DEB-B98A-D895E87F4386}"/>
                </a:ext>
              </a:extLst>
            </p:cNvPr>
            <p:cNvSpPr txBox="1"/>
            <p:nvPr/>
          </p:nvSpPr>
          <p:spPr>
            <a:xfrm>
              <a:off x="5639660" y="5116814"/>
              <a:ext cx="9220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유리함수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004D4E0-8A25-4B52-8B2E-B36F31A2DA43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7098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5D7E31E1-2171-48AA-9E61-E7705DF61D9F}"/>
              </a:ext>
            </a:extLst>
          </p:cNvPr>
          <p:cNvSpPr/>
          <p:nvPr/>
        </p:nvSpPr>
        <p:spPr>
          <a:xfrm>
            <a:off x="865632" y="5001768"/>
            <a:ext cx="10497312" cy="1366218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모델 선정 및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1C7A-842C-4F68-9863-F7A90F0F1DDB}"/>
              </a:ext>
            </a:extLst>
          </p:cNvPr>
          <p:cNvSpPr txBox="1"/>
          <p:nvPr/>
        </p:nvSpPr>
        <p:spPr>
          <a:xfrm>
            <a:off x="152400" y="609600"/>
            <a:ext cx="1067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Step 1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과거 데이터가 쌓인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Base-Cohort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들에 대해 우선적으로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진행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B616F-22CE-4F8C-9E52-B0C517776B5A}"/>
              </a:ext>
            </a:extLst>
          </p:cNvPr>
          <p:cNvSpPr txBox="1"/>
          <p:nvPr/>
        </p:nvSpPr>
        <p:spPr>
          <a:xfrm>
            <a:off x="1885188" y="5043618"/>
            <a:ext cx="8458200" cy="11257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720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일 이상의 데이터가 쌓인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Cohort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비교 대상인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Base-Cohort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로 선정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SciPy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라이브러리의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optimize.curve_fit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패키지를 활용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7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5832897-A7BD-49AF-AEBA-1ED91A9D1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6132" r="5781" b="7751"/>
          <a:stretch/>
        </p:blipFill>
        <p:spPr>
          <a:xfrm>
            <a:off x="3503023" y="1295400"/>
            <a:ext cx="5185954" cy="35727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644ECB-0C3D-4248-B63A-D9E1837D7108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413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F60E10D8-CAE2-4088-A8AD-06E8403FE692}"/>
              </a:ext>
            </a:extLst>
          </p:cNvPr>
          <p:cNvSpPr/>
          <p:nvPr/>
        </p:nvSpPr>
        <p:spPr>
          <a:xfrm>
            <a:off x="865632" y="5001768"/>
            <a:ext cx="10497312" cy="1366218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모델 선정 및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1C7A-842C-4F68-9863-F7A90F0F1DDB}"/>
              </a:ext>
            </a:extLst>
          </p:cNvPr>
          <p:cNvSpPr txBox="1"/>
          <p:nvPr/>
        </p:nvSpPr>
        <p:spPr>
          <a:xfrm>
            <a:off x="166990" y="609600"/>
            <a:ext cx="1126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Step 2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예측을 희망하는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Cohort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두고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가장 근접한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Base-Cohort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선택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[</a:t>
            </a:r>
            <a:r>
              <a:rPr lang="ko-KR" alt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평행 이동 방식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EE5F4-094C-4808-911B-2613149ADCAC}"/>
              </a:ext>
            </a:extLst>
          </p:cNvPr>
          <p:cNvSpPr txBox="1"/>
          <p:nvPr/>
        </p:nvSpPr>
        <p:spPr>
          <a:xfrm>
            <a:off x="1306286" y="5029200"/>
            <a:ext cx="9579428" cy="11257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MSE(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평균 제곱 오차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기준으로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자신과 가장 유사한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 Cohort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선택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Cohort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값을 단순 복재하는 것을 막기 위해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en-US" altLang="ko-KR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</a:t>
            </a: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된 재구매율을 학습 </a:t>
            </a:r>
            <a:endParaRPr lang="en-US" altLang="ko-KR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6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941855F-0A39-48EC-9F32-108732619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5750" r="5781" b="8833"/>
          <a:stretch/>
        </p:blipFill>
        <p:spPr>
          <a:xfrm>
            <a:off x="3595654" y="1310421"/>
            <a:ext cx="5000691" cy="34171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DEA595-DD69-4732-B050-91D4CECAECD0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947944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13792D41-32D5-439D-B762-F6989D208442}"/>
              </a:ext>
            </a:extLst>
          </p:cNvPr>
          <p:cNvSpPr/>
          <p:nvPr/>
        </p:nvSpPr>
        <p:spPr>
          <a:xfrm>
            <a:off x="865632" y="5001768"/>
            <a:ext cx="10497312" cy="1366218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모델 선정 및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1C7A-842C-4F68-9863-F7A90F0F1DDB}"/>
              </a:ext>
            </a:extLst>
          </p:cNvPr>
          <p:cNvSpPr txBox="1"/>
          <p:nvPr/>
        </p:nvSpPr>
        <p:spPr>
          <a:xfrm>
            <a:off x="152400" y="609600"/>
            <a:ext cx="1067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Step 3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선택한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Base-Cohort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재구매율의 개형을 참고하여 학습을 진행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[</a:t>
            </a:r>
            <a:r>
              <a:rPr lang="ko-KR" alt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평행 이동 방식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7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838CB21-F298-4673-AB57-FFB3B509D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6833" r="5781" b="7922"/>
          <a:stretch/>
        </p:blipFill>
        <p:spPr>
          <a:xfrm>
            <a:off x="3581400" y="1309948"/>
            <a:ext cx="5029200" cy="34297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F5311D-5DCE-4E94-ACD3-E412B5B9CC41}"/>
              </a:ext>
            </a:extLst>
          </p:cNvPr>
          <p:cNvSpPr txBox="1"/>
          <p:nvPr/>
        </p:nvSpPr>
        <p:spPr>
          <a:xfrm>
            <a:off x="1559195" y="5562600"/>
            <a:ext cx="911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학습 값의 급격한 증가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감소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방지하기 위해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Base-Cohort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와의 오차를 반영하여 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B92366-48A4-4B6A-984B-C98D4BC1CF14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2185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13792D41-32D5-439D-B762-F6989D208442}"/>
              </a:ext>
            </a:extLst>
          </p:cNvPr>
          <p:cNvSpPr/>
          <p:nvPr/>
        </p:nvSpPr>
        <p:spPr>
          <a:xfrm>
            <a:off x="865632" y="5001768"/>
            <a:ext cx="10497312" cy="1366218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모델 선정 및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1C7A-842C-4F68-9863-F7A90F0F1DDB}"/>
              </a:ext>
            </a:extLst>
          </p:cNvPr>
          <p:cNvSpPr txBox="1"/>
          <p:nvPr/>
        </p:nvSpPr>
        <p:spPr>
          <a:xfrm>
            <a:off x="152400" y="609600"/>
            <a:ext cx="1067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Step 3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선택한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Base-Cohort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재구매율의 개형을 참고하여 학습을 진행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[</a:t>
            </a:r>
            <a:r>
              <a:rPr lang="ko-KR" alt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평행 이동 방식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7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838CB21-F298-4673-AB57-FFB3B509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123" y="1197864"/>
            <a:ext cx="5169753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F5311D-5DCE-4E94-ACD3-E412B5B9CC41}"/>
              </a:ext>
            </a:extLst>
          </p:cNvPr>
          <p:cNvSpPr txBox="1"/>
          <p:nvPr/>
        </p:nvSpPr>
        <p:spPr>
          <a:xfrm>
            <a:off x="1559195" y="5562600"/>
            <a:ext cx="911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학습 값의 급격한 증가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감소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방지하기 위해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Base-Cohort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와의 오차를 반영하여 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B92366-48A4-4B6A-984B-C98D4BC1CF14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13</a:t>
            </a:r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271D3189-49D4-402C-958A-C5FC45C00E2F}"/>
              </a:ext>
            </a:extLst>
          </p:cNvPr>
          <p:cNvSpPr/>
          <p:nvPr/>
        </p:nvSpPr>
        <p:spPr>
          <a:xfrm>
            <a:off x="0" y="-802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🤔 - thinking face emoji - What does the thinking face emoji mean?">
            <a:extLst>
              <a:ext uri="{FF2B5EF4-FFF2-40B4-BE49-F238E27FC236}">
                <a16:creationId xmlns:a16="http://schemas.microsoft.com/office/drawing/2014/main" id="{815357F5-156D-46F5-9B4A-442AAF40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76" y="1600200"/>
            <a:ext cx="3230880" cy="32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5FCB95-048B-4F79-9009-03C1C66310E5}"/>
              </a:ext>
            </a:extLst>
          </p:cNvPr>
          <p:cNvSpPr txBox="1"/>
          <p:nvPr/>
        </p:nvSpPr>
        <p:spPr>
          <a:xfrm>
            <a:off x="4025034" y="2225695"/>
            <a:ext cx="8077200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단순 비교 외에도</a:t>
            </a:r>
            <a:r>
              <a:rPr lang="en-US" altLang="ko-KR" sz="28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좀 더 정교하게                         </a:t>
            </a:r>
            <a:r>
              <a:rPr lang="en-US" altLang="ko-KR" sz="28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</a:t>
            </a:r>
            <a:r>
              <a:rPr lang="ko-KR" altLang="en-US" sz="28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을 진행할 수 있는 방법이 없을까</a:t>
            </a:r>
            <a:r>
              <a:rPr lang="en-US" altLang="ko-KR" sz="28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14005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63540-51A0-4D45-85C8-C53F8B948E48}"/>
              </a:ext>
            </a:extLst>
          </p:cNvPr>
          <p:cNvGrpSpPr/>
          <p:nvPr/>
        </p:nvGrpSpPr>
        <p:grpSpPr>
          <a:xfrm>
            <a:off x="0" y="-76200"/>
            <a:ext cx="12801600" cy="6934200"/>
            <a:chOff x="0" y="1781131"/>
            <a:chExt cx="12801600" cy="383404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C9D6E5F-90D2-4CE0-A008-92172333CB25}"/>
                </a:ext>
              </a:extLst>
            </p:cNvPr>
            <p:cNvGrpSpPr/>
            <p:nvPr/>
          </p:nvGrpSpPr>
          <p:grpSpPr>
            <a:xfrm>
              <a:off x="6462583" y="2459022"/>
              <a:ext cx="5617409" cy="1659894"/>
              <a:chOff x="146844" y="357188"/>
              <a:chExt cx="11830050" cy="3495675"/>
            </a:xfrm>
            <a:solidFill>
              <a:schemeClr val="bg1">
                <a:alpha val="7000"/>
              </a:schemeClr>
            </a:solidFill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C054FCE-F432-427D-AD33-245B923BFB6D}"/>
                  </a:ext>
                </a:extLst>
              </p:cNvPr>
              <p:cNvSpPr/>
              <p:nvPr/>
            </p:nvSpPr>
            <p:spPr>
              <a:xfrm>
                <a:off x="10649744" y="2514600"/>
                <a:ext cx="820738" cy="1312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DC53DD6-0D2A-4118-AE39-B60BB7E138AB}"/>
                  </a:ext>
                </a:extLst>
              </p:cNvPr>
              <p:cNvSpPr/>
              <p:nvPr/>
            </p:nvSpPr>
            <p:spPr>
              <a:xfrm>
                <a:off x="11514137" y="2995612"/>
                <a:ext cx="462757" cy="8328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2F35B22-CCE7-479F-BBA8-E38D8594C498}"/>
                  </a:ext>
                </a:extLst>
              </p:cNvPr>
              <p:cNvSpPr/>
              <p:nvPr/>
            </p:nvSpPr>
            <p:spPr>
              <a:xfrm>
                <a:off x="1041400" y="2609850"/>
                <a:ext cx="727075" cy="12017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C46F763-9694-4F76-9DB6-6D8948EB74B7}"/>
                  </a:ext>
                </a:extLst>
              </p:cNvPr>
              <p:cNvSpPr/>
              <p:nvPr/>
            </p:nvSpPr>
            <p:spPr>
              <a:xfrm>
                <a:off x="146844" y="3279775"/>
                <a:ext cx="820738" cy="5468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id="{8E2CA67B-7337-45DB-8413-BE96A6A3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9747" y="1807089"/>
                <a:ext cx="358775" cy="2014537"/>
              </a:xfrm>
              <a:custGeom>
                <a:avLst/>
                <a:gdLst>
                  <a:gd name="T0" fmla="*/ 0 w 678"/>
                  <a:gd name="T1" fmla="*/ 0 h 3806"/>
                  <a:gd name="T2" fmla="*/ 0 w 678"/>
                  <a:gd name="T3" fmla="*/ 0 h 3806"/>
                  <a:gd name="T4" fmla="*/ 0 w 678"/>
                  <a:gd name="T5" fmla="*/ 3806 h 3806"/>
                  <a:gd name="T6" fmla="*/ 678 w 678"/>
                  <a:gd name="T7" fmla="*/ 3806 h 3806"/>
                  <a:gd name="T8" fmla="*/ 678 w 678"/>
                  <a:gd name="T9" fmla="*/ 533 h 3806"/>
                  <a:gd name="T10" fmla="*/ 0 w 678"/>
                  <a:gd name="T11" fmla="*/ 0 h 3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8" h="3806">
                    <a:moveTo>
                      <a:pt x="0" y="0"/>
                    </a:moveTo>
                    <a:lnTo>
                      <a:pt x="0" y="0"/>
                    </a:lnTo>
                    <a:lnTo>
                      <a:pt x="0" y="3806"/>
                    </a:lnTo>
                    <a:lnTo>
                      <a:pt x="678" y="3806"/>
                    </a:lnTo>
                    <a:lnTo>
                      <a:pt x="678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985F7865-6C60-433A-8397-2C38FAC9D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0372" y="2921514"/>
                <a:ext cx="587375" cy="900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CF6732A0-EB84-42C4-AD83-B17842BCB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031" y="1812924"/>
                <a:ext cx="358775" cy="2014537"/>
              </a:xfrm>
              <a:custGeom>
                <a:avLst/>
                <a:gdLst>
                  <a:gd name="T0" fmla="*/ 0 w 678"/>
                  <a:gd name="T1" fmla="*/ 0 h 3806"/>
                  <a:gd name="T2" fmla="*/ 0 w 678"/>
                  <a:gd name="T3" fmla="*/ 0 h 3806"/>
                  <a:gd name="T4" fmla="*/ 0 w 678"/>
                  <a:gd name="T5" fmla="*/ 3806 h 3806"/>
                  <a:gd name="T6" fmla="*/ 678 w 678"/>
                  <a:gd name="T7" fmla="*/ 3806 h 3806"/>
                  <a:gd name="T8" fmla="*/ 678 w 678"/>
                  <a:gd name="T9" fmla="*/ 533 h 3806"/>
                  <a:gd name="T10" fmla="*/ 0 w 678"/>
                  <a:gd name="T11" fmla="*/ 0 h 3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8" h="3806">
                    <a:moveTo>
                      <a:pt x="0" y="0"/>
                    </a:moveTo>
                    <a:lnTo>
                      <a:pt x="0" y="0"/>
                    </a:lnTo>
                    <a:lnTo>
                      <a:pt x="0" y="3806"/>
                    </a:lnTo>
                    <a:lnTo>
                      <a:pt x="678" y="3806"/>
                    </a:lnTo>
                    <a:lnTo>
                      <a:pt x="678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20">
                <a:extLst>
                  <a:ext uri="{FF2B5EF4-FFF2-40B4-BE49-F238E27FC236}">
                    <a16:creationId xmlns:a16="http://schemas.microsoft.com/office/drawing/2014/main" id="{EDCE90A1-71EA-45AF-B6B4-8A514C35B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4381" y="1466849"/>
                <a:ext cx="28575" cy="812800"/>
              </a:xfrm>
              <a:custGeom>
                <a:avLst/>
                <a:gdLst>
                  <a:gd name="T0" fmla="*/ 53 w 53"/>
                  <a:gd name="T1" fmla="*/ 1537 h 1537"/>
                  <a:gd name="T2" fmla="*/ 27 w 53"/>
                  <a:gd name="T3" fmla="*/ 1526 h 1537"/>
                  <a:gd name="T4" fmla="*/ 0 w 53"/>
                  <a:gd name="T5" fmla="*/ 1537 h 1537"/>
                  <a:gd name="T6" fmla="*/ 7 w 53"/>
                  <a:gd name="T7" fmla="*/ 773 h 1537"/>
                  <a:gd name="T8" fmla="*/ 14 w 53"/>
                  <a:gd name="T9" fmla="*/ 0 h 1537"/>
                  <a:gd name="T10" fmla="*/ 33 w 53"/>
                  <a:gd name="T11" fmla="*/ 773 h 1537"/>
                  <a:gd name="T12" fmla="*/ 53 w 53"/>
                  <a:gd name="T13" fmla="*/ 1537 h 1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537">
                    <a:moveTo>
                      <a:pt x="53" y="1537"/>
                    </a:moveTo>
                    <a:lnTo>
                      <a:pt x="27" y="1526"/>
                    </a:lnTo>
                    <a:lnTo>
                      <a:pt x="0" y="1537"/>
                    </a:lnTo>
                    <a:lnTo>
                      <a:pt x="7" y="773"/>
                    </a:lnTo>
                    <a:lnTo>
                      <a:pt x="14" y="0"/>
                    </a:lnTo>
                    <a:lnTo>
                      <a:pt x="33" y="773"/>
                    </a:lnTo>
                    <a:lnTo>
                      <a:pt x="53" y="15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21">
                <a:extLst>
                  <a:ext uri="{FF2B5EF4-FFF2-40B4-BE49-F238E27FC236}">
                    <a16:creationId xmlns:a16="http://schemas.microsoft.com/office/drawing/2014/main" id="{F6FE5BF7-E6D9-42C4-98C9-F7D87F8F3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1818" y="1979612"/>
                <a:ext cx="420688" cy="1847850"/>
              </a:xfrm>
              <a:custGeom>
                <a:avLst/>
                <a:gdLst>
                  <a:gd name="T0" fmla="*/ 796 w 796"/>
                  <a:gd name="T1" fmla="*/ 3481 h 3493"/>
                  <a:gd name="T2" fmla="*/ 49 w 796"/>
                  <a:gd name="T3" fmla="*/ 3493 h 3493"/>
                  <a:gd name="T4" fmla="*/ 0 w 796"/>
                  <a:gd name="T5" fmla="*/ 10 h 3493"/>
                  <a:gd name="T6" fmla="*/ 748 w 796"/>
                  <a:gd name="T7" fmla="*/ 0 h 3493"/>
                  <a:gd name="T8" fmla="*/ 796 w 796"/>
                  <a:gd name="T9" fmla="*/ 3481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6" h="3493">
                    <a:moveTo>
                      <a:pt x="796" y="3481"/>
                    </a:moveTo>
                    <a:lnTo>
                      <a:pt x="49" y="3493"/>
                    </a:lnTo>
                    <a:lnTo>
                      <a:pt x="0" y="10"/>
                    </a:lnTo>
                    <a:lnTo>
                      <a:pt x="748" y="0"/>
                    </a:lnTo>
                    <a:lnTo>
                      <a:pt x="796" y="34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22">
                <a:extLst>
                  <a:ext uri="{FF2B5EF4-FFF2-40B4-BE49-F238E27FC236}">
                    <a16:creationId xmlns:a16="http://schemas.microsoft.com/office/drawing/2014/main" id="{AA7AD5C5-33B7-49C2-A159-04F7258E9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1343" y="1892299"/>
                <a:ext cx="377825" cy="376237"/>
              </a:xfrm>
              <a:custGeom>
                <a:avLst/>
                <a:gdLst>
                  <a:gd name="T0" fmla="*/ 714 w 714"/>
                  <a:gd name="T1" fmla="*/ 351 h 712"/>
                  <a:gd name="T2" fmla="*/ 714 w 714"/>
                  <a:gd name="T3" fmla="*/ 387 h 712"/>
                  <a:gd name="T4" fmla="*/ 700 w 714"/>
                  <a:gd name="T5" fmla="*/ 457 h 712"/>
                  <a:gd name="T6" fmla="*/ 674 w 714"/>
                  <a:gd name="T7" fmla="*/ 522 h 712"/>
                  <a:gd name="T8" fmla="*/ 636 w 714"/>
                  <a:gd name="T9" fmla="*/ 578 h 712"/>
                  <a:gd name="T10" fmla="*/ 589 w 714"/>
                  <a:gd name="T11" fmla="*/ 629 h 712"/>
                  <a:gd name="T12" fmla="*/ 533 w 714"/>
                  <a:gd name="T13" fmla="*/ 668 h 712"/>
                  <a:gd name="T14" fmla="*/ 468 w 714"/>
                  <a:gd name="T15" fmla="*/ 695 h 712"/>
                  <a:gd name="T16" fmla="*/ 399 w 714"/>
                  <a:gd name="T17" fmla="*/ 711 h 712"/>
                  <a:gd name="T18" fmla="*/ 363 w 714"/>
                  <a:gd name="T19" fmla="*/ 712 h 712"/>
                  <a:gd name="T20" fmla="*/ 325 w 714"/>
                  <a:gd name="T21" fmla="*/ 712 h 712"/>
                  <a:gd name="T22" fmla="*/ 256 w 714"/>
                  <a:gd name="T23" fmla="*/ 698 h 712"/>
                  <a:gd name="T24" fmla="*/ 191 w 714"/>
                  <a:gd name="T25" fmla="*/ 672 h 712"/>
                  <a:gd name="T26" fmla="*/ 134 w 714"/>
                  <a:gd name="T27" fmla="*/ 635 h 712"/>
                  <a:gd name="T28" fmla="*/ 85 w 714"/>
                  <a:gd name="T29" fmla="*/ 587 h 712"/>
                  <a:gd name="T30" fmla="*/ 46 w 714"/>
                  <a:gd name="T31" fmla="*/ 531 h 712"/>
                  <a:gd name="T32" fmla="*/ 17 w 714"/>
                  <a:gd name="T33" fmla="*/ 468 h 712"/>
                  <a:gd name="T34" fmla="*/ 3 w 714"/>
                  <a:gd name="T35" fmla="*/ 397 h 712"/>
                  <a:gd name="T36" fmla="*/ 0 w 714"/>
                  <a:gd name="T37" fmla="*/ 361 h 712"/>
                  <a:gd name="T38" fmla="*/ 1 w 714"/>
                  <a:gd name="T39" fmla="*/ 324 h 712"/>
                  <a:gd name="T40" fmla="*/ 14 w 714"/>
                  <a:gd name="T41" fmla="*/ 254 h 712"/>
                  <a:gd name="T42" fmla="*/ 40 w 714"/>
                  <a:gd name="T43" fmla="*/ 190 h 712"/>
                  <a:gd name="T44" fmla="*/ 79 w 714"/>
                  <a:gd name="T45" fmla="*/ 132 h 712"/>
                  <a:gd name="T46" fmla="*/ 127 w 714"/>
                  <a:gd name="T47" fmla="*/ 83 h 712"/>
                  <a:gd name="T48" fmla="*/ 183 w 714"/>
                  <a:gd name="T49" fmla="*/ 44 h 712"/>
                  <a:gd name="T50" fmla="*/ 246 w 714"/>
                  <a:gd name="T51" fmla="*/ 15 h 712"/>
                  <a:gd name="T52" fmla="*/ 315 w 714"/>
                  <a:gd name="T53" fmla="*/ 1 h 712"/>
                  <a:gd name="T54" fmla="*/ 353 w 714"/>
                  <a:gd name="T55" fmla="*/ 0 h 712"/>
                  <a:gd name="T56" fmla="*/ 389 w 714"/>
                  <a:gd name="T57" fmla="*/ 0 h 712"/>
                  <a:gd name="T58" fmla="*/ 459 w 714"/>
                  <a:gd name="T59" fmla="*/ 13 h 712"/>
                  <a:gd name="T60" fmla="*/ 523 w 714"/>
                  <a:gd name="T61" fmla="*/ 38 h 712"/>
                  <a:gd name="T62" fmla="*/ 580 w 714"/>
                  <a:gd name="T63" fmla="*/ 77 h 712"/>
                  <a:gd name="T64" fmla="*/ 629 w 714"/>
                  <a:gd name="T65" fmla="*/ 125 h 712"/>
                  <a:gd name="T66" fmla="*/ 669 w 714"/>
                  <a:gd name="T67" fmla="*/ 181 h 712"/>
                  <a:gd name="T68" fmla="*/ 697 w 714"/>
                  <a:gd name="T69" fmla="*/ 244 h 712"/>
                  <a:gd name="T70" fmla="*/ 713 w 714"/>
                  <a:gd name="T71" fmla="*/ 314 h 712"/>
                  <a:gd name="T72" fmla="*/ 714 w 714"/>
                  <a:gd name="T73" fmla="*/ 35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4" h="712">
                    <a:moveTo>
                      <a:pt x="714" y="351"/>
                    </a:moveTo>
                    <a:lnTo>
                      <a:pt x="714" y="387"/>
                    </a:lnTo>
                    <a:lnTo>
                      <a:pt x="700" y="457"/>
                    </a:lnTo>
                    <a:lnTo>
                      <a:pt x="674" y="522"/>
                    </a:lnTo>
                    <a:lnTo>
                      <a:pt x="636" y="578"/>
                    </a:lnTo>
                    <a:lnTo>
                      <a:pt x="589" y="629"/>
                    </a:lnTo>
                    <a:lnTo>
                      <a:pt x="533" y="668"/>
                    </a:lnTo>
                    <a:lnTo>
                      <a:pt x="468" y="695"/>
                    </a:lnTo>
                    <a:lnTo>
                      <a:pt x="399" y="711"/>
                    </a:lnTo>
                    <a:lnTo>
                      <a:pt x="363" y="712"/>
                    </a:lnTo>
                    <a:lnTo>
                      <a:pt x="325" y="712"/>
                    </a:lnTo>
                    <a:lnTo>
                      <a:pt x="256" y="698"/>
                    </a:lnTo>
                    <a:lnTo>
                      <a:pt x="191" y="672"/>
                    </a:lnTo>
                    <a:lnTo>
                      <a:pt x="134" y="635"/>
                    </a:lnTo>
                    <a:lnTo>
                      <a:pt x="85" y="587"/>
                    </a:lnTo>
                    <a:lnTo>
                      <a:pt x="46" y="531"/>
                    </a:lnTo>
                    <a:lnTo>
                      <a:pt x="17" y="468"/>
                    </a:lnTo>
                    <a:lnTo>
                      <a:pt x="3" y="397"/>
                    </a:lnTo>
                    <a:lnTo>
                      <a:pt x="0" y="361"/>
                    </a:lnTo>
                    <a:lnTo>
                      <a:pt x="1" y="324"/>
                    </a:lnTo>
                    <a:lnTo>
                      <a:pt x="14" y="254"/>
                    </a:lnTo>
                    <a:lnTo>
                      <a:pt x="40" y="190"/>
                    </a:lnTo>
                    <a:lnTo>
                      <a:pt x="79" y="132"/>
                    </a:lnTo>
                    <a:lnTo>
                      <a:pt x="127" y="83"/>
                    </a:lnTo>
                    <a:lnTo>
                      <a:pt x="183" y="44"/>
                    </a:lnTo>
                    <a:lnTo>
                      <a:pt x="246" y="15"/>
                    </a:lnTo>
                    <a:lnTo>
                      <a:pt x="315" y="1"/>
                    </a:lnTo>
                    <a:lnTo>
                      <a:pt x="353" y="0"/>
                    </a:lnTo>
                    <a:lnTo>
                      <a:pt x="389" y="0"/>
                    </a:lnTo>
                    <a:lnTo>
                      <a:pt x="459" y="13"/>
                    </a:lnTo>
                    <a:lnTo>
                      <a:pt x="523" y="38"/>
                    </a:lnTo>
                    <a:lnTo>
                      <a:pt x="580" y="77"/>
                    </a:lnTo>
                    <a:lnTo>
                      <a:pt x="629" y="125"/>
                    </a:lnTo>
                    <a:lnTo>
                      <a:pt x="669" y="181"/>
                    </a:lnTo>
                    <a:lnTo>
                      <a:pt x="697" y="244"/>
                    </a:lnTo>
                    <a:lnTo>
                      <a:pt x="713" y="314"/>
                    </a:lnTo>
                    <a:lnTo>
                      <a:pt x="714" y="3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E8F4AF53-8E77-47DB-A23E-785BD860A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4281" y="647699"/>
                <a:ext cx="34925" cy="884237"/>
              </a:xfrm>
              <a:custGeom>
                <a:avLst/>
                <a:gdLst>
                  <a:gd name="T0" fmla="*/ 66 w 66"/>
                  <a:gd name="T1" fmla="*/ 1671 h 1671"/>
                  <a:gd name="T2" fmla="*/ 33 w 66"/>
                  <a:gd name="T3" fmla="*/ 1659 h 1671"/>
                  <a:gd name="T4" fmla="*/ 0 w 66"/>
                  <a:gd name="T5" fmla="*/ 1671 h 1671"/>
                  <a:gd name="T6" fmla="*/ 23 w 66"/>
                  <a:gd name="T7" fmla="*/ 841 h 1671"/>
                  <a:gd name="T8" fmla="*/ 45 w 66"/>
                  <a:gd name="T9" fmla="*/ 0 h 1671"/>
                  <a:gd name="T10" fmla="*/ 55 w 66"/>
                  <a:gd name="T11" fmla="*/ 841 h 1671"/>
                  <a:gd name="T12" fmla="*/ 66 w 66"/>
                  <a:gd name="T13" fmla="*/ 1671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671">
                    <a:moveTo>
                      <a:pt x="66" y="1671"/>
                    </a:moveTo>
                    <a:lnTo>
                      <a:pt x="33" y="1659"/>
                    </a:lnTo>
                    <a:lnTo>
                      <a:pt x="0" y="1671"/>
                    </a:lnTo>
                    <a:lnTo>
                      <a:pt x="23" y="841"/>
                    </a:lnTo>
                    <a:lnTo>
                      <a:pt x="45" y="0"/>
                    </a:lnTo>
                    <a:lnTo>
                      <a:pt x="55" y="841"/>
                    </a:lnTo>
                    <a:lnTo>
                      <a:pt x="66" y="1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Rectangle 24">
                <a:extLst>
                  <a:ext uri="{FF2B5EF4-FFF2-40B4-BE49-F238E27FC236}">
                    <a16:creationId xmlns:a16="http://schemas.microsoft.com/office/drawing/2014/main" id="{0EB2AF93-A1DB-49F4-9390-A6D9BD34D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7906" y="1431924"/>
                <a:ext cx="449263" cy="23955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Rectangle 25">
                <a:extLst>
                  <a:ext uri="{FF2B5EF4-FFF2-40B4-BE49-F238E27FC236}">
                    <a16:creationId xmlns:a16="http://schemas.microsoft.com/office/drawing/2014/main" id="{7AAFF875-69DD-49AF-9776-5E90FD0D0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7756" y="1335087"/>
                <a:ext cx="307975" cy="214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29">
                <a:extLst>
                  <a:ext uri="{FF2B5EF4-FFF2-40B4-BE49-F238E27FC236}">
                    <a16:creationId xmlns:a16="http://schemas.microsoft.com/office/drawing/2014/main" id="{09E4AE7B-EF2C-4159-8D64-575756F5D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556" y="2290762"/>
                <a:ext cx="650875" cy="1536700"/>
              </a:xfrm>
              <a:custGeom>
                <a:avLst/>
                <a:gdLst>
                  <a:gd name="T0" fmla="*/ 1218 w 1229"/>
                  <a:gd name="T1" fmla="*/ 2904 h 2904"/>
                  <a:gd name="T2" fmla="*/ 0 w 1229"/>
                  <a:gd name="T3" fmla="*/ 2900 h 2904"/>
                  <a:gd name="T4" fmla="*/ 11 w 1229"/>
                  <a:gd name="T5" fmla="*/ 0 h 2904"/>
                  <a:gd name="T6" fmla="*/ 1229 w 1229"/>
                  <a:gd name="T7" fmla="*/ 4 h 2904"/>
                  <a:gd name="T8" fmla="*/ 1218 w 1229"/>
                  <a:gd name="T9" fmla="*/ 2904 h 2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9" h="2904">
                    <a:moveTo>
                      <a:pt x="1218" y="2904"/>
                    </a:moveTo>
                    <a:lnTo>
                      <a:pt x="0" y="2900"/>
                    </a:lnTo>
                    <a:lnTo>
                      <a:pt x="11" y="0"/>
                    </a:lnTo>
                    <a:lnTo>
                      <a:pt x="1229" y="4"/>
                    </a:lnTo>
                    <a:lnTo>
                      <a:pt x="1218" y="29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30">
                <a:extLst>
                  <a:ext uri="{FF2B5EF4-FFF2-40B4-BE49-F238E27FC236}">
                    <a16:creationId xmlns:a16="http://schemas.microsoft.com/office/drawing/2014/main" id="{39B38370-9B96-4131-A9BE-0AA2EA6AE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4118" y="2235199"/>
                <a:ext cx="180975" cy="77787"/>
              </a:xfrm>
              <a:custGeom>
                <a:avLst/>
                <a:gdLst>
                  <a:gd name="T0" fmla="*/ 341 w 342"/>
                  <a:gd name="T1" fmla="*/ 147 h 147"/>
                  <a:gd name="T2" fmla="*/ 0 w 342"/>
                  <a:gd name="T3" fmla="*/ 145 h 147"/>
                  <a:gd name="T4" fmla="*/ 0 w 342"/>
                  <a:gd name="T5" fmla="*/ 0 h 147"/>
                  <a:gd name="T6" fmla="*/ 342 w 342"/>
                  <a:gd name="T7" fmla="*/ 1 h 147"/>
                  <a:gd name="T8" fmla="*/ 341 w 342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147">
                    <a:moveTo>
                      <a:pt x="341" y="147"/>
                    </a:moveTo>
                    <a:lnTo>
                      <a:pt x="0" y="145"/>
                    </a:lnTo>
                    <a:lnTo>
                      <a:pt x="0" y="0"/>
                    </a:lnTo>
                    <a:lnTo>
                      <a:pt x="342" y="1"/>
                    </a:lnTo>
                    <a:lnTo>
                      <a:pt x="341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Rectangle 34">
                <a:extLst>
                  <a:ext uri="{FF2B5EF4-FFF2-40B4-BE49-F238E27FC236}">
                    <a16:creationId xmlns:a16="http://schemas.microsoft.com/office/drawing/2014/main" id="{A4A0C402-8152-4906-B61E-5AB0A753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656" y="2927349"/>
                <a:ext cx="587375" cy="900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Rectangle 35">
                <a:extLst>
                  <a:ext uri="{FF2B5EF4-FFF2-40B4-BE49-F238E27FC236}">
                    <a16:creationId xmlns:a16="http://schemas.microsoft.com/office/drawing/2014/main" id="{7951CA31-B5B9-4913-9D4C-A01E89339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0156" y="3176587"/>
                <a:ext cx="561975" cy="650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Rectangle 42">
                <a:extLst>
                  <a:ext uri="{FF2B5EF4-FFF2-40B4-BE49-F238E27FC236}">
                    <a16:creationId xmlns:a16="http://schemas.microsoft.com/office/drawing/2014/main" id="{C096555F-4CD1-4367-88A8-3570B863E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1068" y="3406774"/>
                <a:ext cx="741363" cy="4206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Rectangle 43">
                <a:extLst>
                  <a:ext uri="{FF2B5EF4-FFF2-40B4-BE49-F238E27FC236}">
                    <a16:creationId xmlns:a16="http://schemas.microsoft.com/office/drawing/2014/main" id="{B5A39802-1764-4DC7-8ADC-BB6BA4989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3468" y="3324224"/>
                <a:ext cx="436563" cy="131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Rectangle 46">
                <a:extLst>
                  <a:ext uri="{FF2B5EF4-FFF2-40B4-BE49-F238E27FC236}">
                    <a16:creationId xmlns:a16="http://schemas.microsoft.com/office/drawing/2014/main" id="{3E59B267-9D65-40EB-B0F5-CE883D732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8418" y="2784474"/>
                <a:ext cx="130175" cy="1889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Rectangle 51">
                <a:extLst>
                  <a:ext uri="{FF2B5EF4-FFF2-40B4-BE49-F238E27FC236}">
                    <a16:creationId xmlns:a16="http://schemas.microsoft.com/office/drawing/2014/main" id="{04307100-043E-4E66-9505-8B337FA13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7856" y="2874962"/>
                <a:ext cx="611188" cy="952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52">
                <a:extLst>
                  <a:ext uri="{FF2B5EF4-FFF2-40B4-BE49-F238E27FC236}">
                    <a16:creationId xmlns:a16="http://schemas.microsoft.com/office/drawing/2014/main" id="{3EEBF9B5-8DFA-48D5-91E4-D8EAFD214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4531" y="2492374"/>
                <a:ext cx="15875" cy="430212"/>
              </a:xfrm>
              <a:custGeom>
                <a:avLst/>
                <a:gdLst>
                  <a:gd name="T0" fmla="*/ 31 w 31"/>
                  <a:gd name="T1" fmla="*/ 815 h 815"/>
                  <a:gd name="T2" fmla="*/ 15 w 31"/>
                  <a:gd name="T3" fmla="*/ 809 h 815"/>
                  <a:gd name="T4" fmla="*/ 0 w 31"/>
                  <a:gd name="T5" fmla="*/ 815 h 815"/>
                  <a:gd name="T6" fmla="*/ 10 w 31"/>
                  <a:gd name="T7" fmla="*/ 410 h 815"/>
                  <a:gd name="T8" fmla="*/ 20 w 31"/>
                  <a:gd name="T9" fmla="*/ 0 h 815"/>
                  <a:gd name="T10" fmla="*/ 25 w 31"/>
                  <a:gd name="T11" fmla="*/ 410 h 815"/>
                  <a:gd name="T12" fmla="*/ 31 w 31"/>
                  <a:gd name="T13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815">
                    <a:moveTo>
                      <a:pt x="31" y="815"/>
                    </a:moveTo>
                    <a:lnTo>
                      <a:pt x="15" y="809"/>
                    </a:lnTo>
                    <a:lnTo>
                      <a:pt x="0" y="815"/>
                    </a:lnTo>
                    <a:lnTo>
                      <a:pt x="10" y="410"/>
                    </a:lnTo>
                    <a:lnTo>
                      <a:pt x="20" y="0"/>
                    </a:lnTo>
                    <a:lnTo>
                      <a:pt x="25" y="410"/>
                    </a:lnTo>
                    <a:lnTo>
                      <a:pt x="31" y="8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Rectangle 53">
                <a:extLst>
                  <a:ext uri="{FF2B5EF4-FFF2-40B4-BE49-F238E27FC236}">
                    <a16:creationId xmlns:a16="http://schemas.microsoft.com/office/drawing/2014/main" id="{25A268E6-AAD6-4922-A3F6-736363DBA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7356" y="3203574"/>
                <a:ext cx="358775" cy="6238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Rectangle 55">
                <a:extLst>
                  <a:ext uri="{FF2B5EF4-FFF2-40B4-BE49-F238E27FC236}">
                    <a16:creationId xmlns:a16="http://schemas.microsoft.com/office/drawing/2014/main" id="{26F8C746-CC29-4905-8CBC-FF48D4CD0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9468" y="3203574"/>
                <a:ext cx="598488" cy="6238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Rectangle 56">
                <a:extLst>
                  <a:ext uri="{FF2B5EF4-FFF2-40B4-BE49-F238E27FC236}">
                    <a16:creationId xmlns:a16="http://schemas.microsoft.com/office/drawing/2014/main" id="{5CEA7B48-B7B1-475C-858A-045A5DD9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4406" y="3143249"/>
                <a:ext cx="328613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Rectangle 69">
                <a:extLst>
                  <a:ext uri="{FF2B5EF4-FFF2-40B4-BE49-F238E27FC236}">
                    <a16:creationId xmlns:a16="http://schemas.microsoft.com/office/drawing/2014/main" id="{8A707024-C165-4CB6-9DF1-4D5619218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7743" y="3455987"/>
                <a:ext cx="596900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Rectangle 70">
                <a:extLst>
                  <a:ext uri="{FF2B5EF4-FFF2-40B4-BE49-F238E27FC236}">
                    <a16:creationId xmlns:a16="http://schemas.microsoft.com/office/drawing/2014/main" id="{A8BA6644-D83F-497B-A930-8AF0EC95C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7743" y="3548062"/>
                <a:ext cx="596900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Rectangle 71">
                <a:extLst>
                  <a:ext uri="{FF2B5EF4-FFF2-40B4-BE49-F238E27FC236}">
                    <a16:creationId xmlns:a16="http://schemas.microsoft.com/office/drawing/2014/main" id="{07E58A0A-69FA-4F83-A22D-220448B28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7743" y="3640137"/>
                <a:ext cx="596900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Rectangle 73">
                <a:extLst>
                  <a:ext uri="{FF2B5EF4-FFF2-40B4-BE49-F238E27FC236}">
                    <a16:creationId xmlns:a16="http://schemas.microsoft.com/office/drawing/2014/main" id="{4C1A6B41-17D0-4D40-9227-0FA93895E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168" y="3232149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Rectangle 74">
                <a:extLst>
                  <a:ext uri="{FF2B5EF4-FFF2-40B4-BE49-F238E27FC236}">
                    <a16:creationId xmlns:a16="http://schemas.microsoft.com/office/drawing/2014/main" id="{2A65D4BF-5B6A-4FC3-881A-62401FDF8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168" y="3279774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Rectangle 75">
                <a:extLst>
                  <a:ext uri="{FF2B5EF4-FFF2-40B4-BE49-F238E27FC236}">
                    <a16:creationId xmlns:a16="http://schemas.microsoft.com/office/drawing/2014/main" id="{8EC3D882-3F68-4A99-A458-FBF3BE264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168" y="3327399"/>
                <a:ext cx="30638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Rectangle 76">
                <a:extLst>
                  <a:ext uri="{FF2B5EF4-FFF2-40B4-BE49-F238E27FC236}">
                    <a16:creationId xmlns:a16="http://schemas.microsoft.com/office/drawing/2014/main" id="{C3DFCBC6-F52C-41D6-A9D5-065CB12F5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168" y="3373437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Rectangle 77">
                <a:extLst>
                  <a:ext uri="{FF2B5EF4-FFF2-40B4-BE49-F238E27FC236}">
                    <a16:creationId xmlns:a16="http://schemas.microsoft.com/office/drawing/2014/main" id="{A4702917-5D85-40F0-866B-9D8B8DB6F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168" y="3425824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Rectangle 78">
                <a:extLst>
                  <a:ext uri="{FF2B5EF4-FFF2-40B4-BE49-F238E27FC236}">
                    <a16:creationId xmlns:a16="http://schemas.microsoft.com/office/drawing/2014/main" id="{8C42E6A2-9CC4-4E7D-8DD5-F3DAA5EB5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168" y="3473449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Rectangle 79">
                <a:extLst>
                  <a:ext uri="{FF2B5EF4-FFF2-40B4-BE49-F238E27FC236}">
                    <a16:creationId xmlns:a16="http://schemas.microsoft.com/office/drawing/2014/main" id="{2462DC6D-2481-41E9-A2F0-53E7C9F8F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168" y="3521074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Rectangle 80">
                <a:extLst>
                  <a:ext uri="{FF2B5EF4-FFF2-40B4-BE49-F238E27FC236}">
                    <a16:creationId xmlns:a16="http://schemas.microsoft.com/office/drawing/2014/main" id="{DB20E2A8-627F-4F97-899A-C7ED1D4D4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168" y="3567112"/>
                <a:ext cx="306388" cy="26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Rectangle 81">
                <a:extLst>
                  <a:ext uri="{FF2B5EF4-FFF2-40B4-BE49-F238E27FC236}">
                    <a16:creationId xmlns:a16="http://schemas.microsoft.com/office/drawing/2014/main" id="{62BCEE33-DC8B-4083-9F77-2B4CFAF36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168" y="3619499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Rectangle 82">
                <a:extLst>
                  <a:ext uri="{FF2B5EF4-FFF2-40B4-BE49-F238E27FC236}">
                    <a16:creationId xmlns:a16="http://schemas.microsoft.com/office/drawing/2014/main" id="{99E4D3DF-936F-4219-B19E-CDC6912FD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168" y="3667124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Rectangle 83">
                <a:extLst>
                  <a:ext uri="{FF2B5EF4-FFF2-40B4-BE49-F238E27FC236}">
                    <a16:creationId xmlns:a16="http://schemas.microsoft.com/office/drawing/2014/main" id="{F38AAE99-2293-4A7B-8139-78CAC0AE0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168" y="3714749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Rectangle 85">
                <a:extLst>
                  <a:ext uri="{FF2B5EF4-FFF2-40B4-BE49-F238E27FC236}">
                    <a16:creationId xmlns:a16="http://schemas.microsoft.com/office/drawing/2014/main" id="{92006A76-3381-44EE-ABC1-FC9F55D70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7568" y="3270249"/>
                <a:ext cx="5349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Rectangle 86">
                <a:extLst>
                  <a:ext uri="{FF2B5EF4-FFF2-40B4-BE49-F238E27FC236}">
                    <a16:creationId xmlns:a16="http://schemas.microsoft.com/office/drawing/2014/main" id="{F32CDB07-8A15-4629-BD28-15FCA9485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7568" y="3327399"/>
                <a:ext cx="5349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Rectangle 87">
                <a:extLst>
                  <a:ext uri="{FF2B5EF4-FFF2-40B4-BE49-F238E27FC236}">
                    <a16:creationId xmlns:a16="http://schemas.microsoft.com/office/drawing/2014/main" id="{040EE9EE-1EAB-430A-9E34-36B88767E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7568" y="3384549"/>
                <a:ext cx="5349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Rectangle 88">
                <a:extLst>
                  <a:ext uri="{FF2B5EF4-FFF2-40B4-BE49-F238E27FC236}">
                    <a16:creationId xmlns:a16="http://schemas.microsoft.com/office/drawing/2014/main" id="{80607651-A791-4966-8431-EDAB0951E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7568" y="3441699"/>
                <a:ext cx="53498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Rectangle 89">
                <a:extLst>
                  <a:ext uri="{FF2B5EF4-FFF2-40B4-BE49-F238E27FC236}">
                    <a16:creationId xmlns:a16="http://schemas.microsoft.com/office/drawing/2014/main" id="{7F7DB7EA-2E75-4015-AAD5-E49DD1EC7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7568" y="3498849"/>
                <a:ext cx="53498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Rectangle 90">
                <a:extLst>
                  <a:ext uri="{FF2B5EF4-FFF2-40B4-BE49-F238E27FC236}">
                    <a16:creationId xmlns:a16="http://schemas.microsoft.com/office/drawing/2014/main" id="{70F4F433-C7EE-469F-ADA6-03F0A6686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7568" y="3555999"/>
                <a:ext cx="53498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Rectangle 91">
                <a:extLst>
                  <a:ext uri="{FF2B5EF4-FFF2-40B4-BE49-F238E27FC236}">
                    <a16:creationId xmlns:a16="http://schemas.microsoft.com/office/drawing/2014/main" id="{A5E106D0-98B3-4271-8D69-190CF12E5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7568" y="3613149"/>
                <a:ext cx="53498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Rectangle 92">
                <a:extLst>
                  <a:ext uri="{FF2B5EF4-FFF2-40B4-BE49-F238E27FC236}">
                    <a16:creationId xmlns:a16="http://schemas.microsoft.com/office/drawing/2014/main" id="{284868A0-0343-40A2-BD70-813A6D497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7568" y="3668712"/>
                <a:ext cx="5349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Rectangle 93">
                <a:extLst>
                  <a:ext uri="{FF2B5EF4-FFF2-40B4-BE49-F238E27FC236}">
                    <a16:creationId xmlns:a16="http://schemas.microsoft.com/office/drawing/2014/main" id="{05EF5014-FFDD-45B2-97A0-D5C99E923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7568" y="3725862"/>
                <a:ext cx="5349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D08DD777-0FBB-4F0F-BA91-71F3DEE5A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2875" y="1870075"/>
                <a:ext cx="461963" cy="19796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Rectangle 15">
                <a:extLst>
                  <a:ext uri="{FF2B5EF4-FFF2-40B4-BE49-F238E27FC236}">
                    <a16:creationId xmlns:a16="http://schemas.microsoft.com/office/drawing/2014/main" id="{D2A5B3D0-E69E-4C3A-8C85-0EDC1F68E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4950" y="1700213"/>
                <a:ext cx="277813" cy="301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16">
                <a:extLst>
                  <a:ext uri="{FF2B5EF4-FFF2-40B4-BE49-F238E27FC236}">
                    <a16:creationId xmlns:a16="http://schemas.microsoft.com/office/drawing/2014/main" id="{9279C893-1BCA-4D22-A010-78BD2975E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1308100"/>
                <a:ext cx="26988" cy="598487"/>
              </a:xfrm>
              <a:custGeom>
                <a:avLst/>
                <a:gdLst>
                  <a:gd name="T0" fmla="*/ 52 w 52"/>
                  <a:gd name="T1" fmla="*/ 1129 h 1129"/>
                  <a:gd name="T2" fmla="*/ 26 w 52"/>
                  <a:gd name="T3" fmla="*/ 1117 h 1129"/>
                  <a:gd name="T4" fmla="*/ 0 w 52"/>
                  <a:gd name="T5" fmla="*/ 1127 h 1129"/>
                  <a:gd name="T6" fmla="*/ 18 w 52"/>
                  <a:gd name="T7" fmla="*/ 364 h 1129"/>
                  <a:gd name="T8" fmla="*/ 26 w 52"/>
                  <a:gd name="T9" fmla="*/ 0 h 1129"/>
                  <a:gd name="T10" fmla="*/ 39 w 52"/>
                  <a:gd name="T11" fmla="*/ 14 h 1129"/>
                  <a:gd name="T12" fmla="*/ 44 w 52"/>
                  <a:gd name="T13" fmla="*/ 364 h 1129"/>
                  <a:gd name="T14" fmla="*/ 52 w 52"/>
                  <a:gd name="T15" fmla="*/ 11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1129">
                    <a:moveTo>
                      <a:pt x="52" y="1129"/>
                    </a:moveTo>
                    <a:lnTo>
                      <a:pt x="26" y="1117"/>
                    </a:lnTo>
                    <a:lnTo>
                      <a:pt x="0" y="1127"/>
                    </a:lnTo>
                    <a:lnTo>
                      <a:pt x="18" y="364"/>
                    </a:lnTo>
                    <a:lnTo>
                      <a:pt x="26" y="0"/>
                    </a:lnTo>
                    <a:lnTo>
                      <a:pt x="39" y="14"/>
                    </a:lnTo>
                    <a:lnTo>
                      <a:pt x="44" y="364"/>
                    </a:lnTo>
                    <a:lnTo>
                      <a:pt x="52" y="1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19">
                <a:extLst>
                  <a:ext uri="{FF2B5EF4-FFF2-40B4-BE49-F238E27FC236}">
                    <a16:creationId xmlns:a16="http://schemas.microsoft.com/office/drawing/2014/main" id="{B1F4B841-94B7-4DE4-A909-9AEBBA51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7850" y="1835150"/>
                <a:ext cx="358775" cy="2014537"/>
              </a:xfrm>
              <a:custGeom>
                <a:avLst/>
                <a:gdLst>
                  <a:gd name="T0" fmla="*/ 0 w 678"/>
                  <a:gd name="T1" fmla="*/ 0 h 3806"/>
                  <a:gd name="T2" fmla="*/ 0 w 678"/>
                  <a:gd name="T3" fmla="*/ 0 h 3806"/>
                  <a:gd name="T4" fmla="*/ 0 w 678"/>
                  <a:gd name="T5" fmla="*/ 3806 h 3806"/>
                  <a:gd name="T6" fmla="*/ 678 w 678"/>
                  <a:gd name="T7" fmla="*/ 3806 h 3806"/>
                  <a:gd name="T8" fmla="*/ 678 w 678"/>
                  <a:gd name="T9" fmla="*/ 533 h 3806"/>
                  <a:gd name="T10" fmla="*/ 0 w 678"/>
                  <a:gd name="T11" fmla="*/ 0 h 3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8" h="3806">
                    <a:moveTo>
                      <a:pt x="0" y="0"/>
                    </a:moveTo>
                    <a:lnTo>
                      <a:pt x="0" y="0"/>
                    </a:lnTo>
                    <a:lnTo>
                      <a:pt x="0" y="3806"/>
                    </a:lnTo>
                    <a:lnTo>
                      <a:pt x="678" y="3806"/>
                    </a:lnTo>
                    <a:lnTo>
                      <a:pt x="678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20">
                <a:extLst>
                  <a:ext uri="{FF2B5EF4-FFF2-40B4-BE49-F238E27FC236}">
                    <a16:creationId xmlns:a16="http://schemas.microsoft.com/office/drawing/2014/main" id="{B283B1E5-B46D-4548-8CB5-0A55297AD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4200" y="1489075"/>
                <a:ext cx="28575" cy="812800"/>
              </a:xfrm>
              <a:custGeom>
                <a:avLst/>
                <a:gdLst>
                  <a:gd name="T0" fmla="*/ 53 w 53"/>
                  <a:gd name="T1" fmla="*/ 1537 h 1537"/>
                  <a:gd name="T2" fmla="*/ 27 w 53"/>
                  <a:gd name="T3" fmla="*/ 1526 h 1537"/>
                  <a:gd name="T4" fmla="*/ 0 w 53"/>
                  <a:gd name="T5" fmla="*/ 1537 h 1537"/>
                  <a:gd name="T6" fmla="*/ 7 w 53"/>
                  <a:gd name="T7" fmla="*/ 773 h 1537"/>
                  <a:gd name="T8" fmla="*/ 14 w 53"/>
                  <a:gd name="T9" fmla="*/ 0 h 1537"/>
                  <a:gd name="T10" fmla="*/ 33 w 53"/>
                  <a:gd name="T11" fmla="*/ 773 h 1537"/>
                  <a:gd name="T12" fmla="*/ 53 w 53"/>
                  <a:gd name="T13" fmla="*/ 1537 h 1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537">
                    <a:moveTo>
                      <a:pt x="53" y="1537"/>
                    </a:moveTo>
                    <a:lnTo>
                      <a:pt x="27" y="1526"/>
                    </a:lnTo>
                    <a:lnTo>
                      <a:pt x="0" y="1537"/>
                    </a:lnTo>
                    <a:lnTo>
                      <a:pt x="7" y="773"/>
                    </a:lnTo>
                    <a:lnTo>
                      <a:pt x="14" y="0"/>
                    </a:lnTo>
                    <a:lnTo>
                      <a:pt x="33" y="773"/>
                    </a:lnTo>
                    <a:lnTo>
                      <a:pt x="53" y="15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21">
                <a:extLst>
                  <a:ext uri="{FF2B5EF4-FFF2-40B4-BE49-F238E27FC236}">
                    <a16:creationId xmlns:a16="http://schemas.microsoft.com/office/drawing/2014/main" id="{5212724E-C058-400F-A417-87433AF7B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1637" y="2001838"/>
                <a:ext cx="420688" cy="1847850"/>
              </a:xfrm>
              <a:custGeom>
                <a:avLst/>
                <a:gdLst>
                  <a:gd name="T0" fmla="*/ 796 w 796"/>
                  <a:gd name="T1" fmla="*/ 3481 h 3493"/>
                  <a:gd name="T2" fmla="*/ 49 w 796"/>
                  <a:gd name="T3" fmla="*/ 3493 h 3493"/>
                  <a:gd name="T4" fmla="*/ 0 w 796"/>
                  <a:gd name="T5" fmla="*/ 10 h 3493"/>
                  <a:gd name="T6" fmla="*/ 748 w 796"/>
                  <a:gd name="T7" fmla="*/ 0 h 3493"/>
                  <a:gd name="T8" fmla="*/ 796 w 796"/>
                  <a:gd name="T9" fmla="*/ 3481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6" h="3493">
                    <a:moveTo>
                      <a:pt x="796" y="3481"/>
                    </a:moveTo>
                    <a:lnTo>
                      <a:pt x="49" y="3493"/>
                    </a:lnTo>
                    <a:lnTo>
                      <a:pt x="0" y="10"/>
                    </a:lnTo>
                    <a:lnTo>
                      <a:pt x="748" y="0"/>
                    </a:lnTo>
                    <a:lnTo>
                      <a:pt x="796" y="34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22">
                <a:extLst>
                  <a:ext uri="{FF2B5EF4-FFF2-40B4-BE49-F238E27FC236}">
                    <a16:creationId xmlns:a16="http://schemas.microsoft.com/office/drawing/2014/main" id="{42EBC8D9-D76F-4EDC-BB65-75A89F5A7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162" y="1914525"/>
                <a:ext cx="377825" cy="376237"/>
              </a:xfrm>
              <a:custGeom>
                <a:avLst/>
                <a:gdLst>
                  <a:gd name="T0" fmla="*/ 714 w 714"/>
                  <a:gd name="T1" fmla="*/ 351 h 712"/>
                  <a:gd name="T2" fmla="*/ 714 w 714"/>
                  <a:gd name="T3" fmla="*/ 387 h 712"/>
                  <a:gd name="T4" fmla="*/ 700 w 714"/>
                  <a:gd name="T5" fmla="*/ 457 h 712"/>
                  <a:gd name="T6" fmla="*/ 674 w 714"/>
                  <a:gd name="T7" fmla="*/ 522 h 712"/>
                  <a:gd name="T8" fmla="*/ 636 w 714"/>
                  <a:gd name="T9" fmla="*/ 578 h 712"/>
                  <a:gd name="T10" fmla="*/ 589 w 714"/>
                  <a:gd name="T11" fmla="*/ 629 h 712"/>
                  <a:gd name="T12" fmla="*/ 533 w 714"/>
                  <a:gd name="T13" fmla="*/ 668 h 712"/>
                  <a:gd name="T14" fmla="*/ 468 w 714"/>
                  <a:gd name="T15" fmla="*/ 695 h 712"/>
                  <a:gd name="T16" fmla="*/ 399 w 714"/>
                  <a:gd name="T17" fmla="*/ 711 h 712"/>
                  <a:gd name="T18" fmla="*/ 363 w 714"/>
                  <a:gd name="T19" fmla="*/ 712 h 712"/>
                  <a:gd name="T20" fmla="*/ 325 w 714"/>
                  <a:gd name="T21" fmla="*/ 712 h 712"/>
                  <a:gd name="T22" fmla="*/ 256 w 714"/>
                  <a:gd name="T23" fmla="*/ 698 h 712"/>
                  <a:gd name="T24" fmla="*/ 191 w 714"/>
                  <a:gd name="T25" fmla="*/ 672 h 712"/>
                  <a:gd name="T26" fmla="*/ 134 w 714"/>
                  <a:gd name="T27" fmla="*/ 635 h 712"/>
                  <a:gd name="T28" fmla="*/ 85 w 714"/>
                  <a:gd name="T29" fmla="*/ 587 h 712"/>
                  <a:gd name="T30" fmla="*/ 46 w 714"/>
                  <a:gd name="T31" fmla="*/ 531 h 712"/>
                  <a:gd name="T32" fmla="*/ 17 w 714"/>
                  <a:gd name="T33" fmla="*/ 468 h 712"/>
                  <a:gd name="T34" fmla="*/ 3 w 714"/>
                  <a:gd name="T35" fmla="*/ 397 h 712"/>
                  <a:gd name="T36" fmla="*/ 0 w 714"/>
                  <a:gd name="T37" fmla="*/ 361 h 712"/>
                  <a:gd name="T38" fmla="*/ 1 w 714"/>
                  <a:gd name="T39" fmla="*/ 324 h 712"/>
                  <a:gd name="T40" fmla="*/ 14 w 714"/>
                  <a:gd name="T41" fmla="*/ 254 h 712"/>
                  <a:gd name="T42" fmla="*/ 40 w 714"/>
                  <a:gd name="T43" fmla="*/ 190 h 712"/>
                  <a:gd name="T44" fmla="*/ 79 w 714"/>
                  <a:gd name="T45" fmla="*/ 132 h 712"/>
                  <a:gd name="T46" fmla="*/ 127 w 714"/>
                  <a:gd name="T47" fmla="*/ 83 h 712"/>
                  <a:gd name="T48" fmla="*/ 183 w 714"/>
                  <a:gd name="T49" fmla="*/ 44 h 712"/>
                  <a:gd name="T50" fmla="*/ 246 w 714"/>
                  <a:gd name="T51" fmla="*/ 15 h 712"/>
                  <a:gd name="T52" fmla="*/ 315 w 714"/>
                  <a:gd name="T53" fmla="*/ 1 h 712"/>
                  <a:gd name="T54" fmla="*/ 353 w 714"/>
                  <a:gd name="T55" fmla="*/ 0 h 712"/>
                  <a:gd name="T56" fmla="*/ 389 w 714"/>
                  <a:gd name="T57" fmla="*/ 0 h 712"/>
                  <a:gd name="T58" fmla="*/ 459 w 714"/>
                  <a:gd name="T59" fmla="*/ 13 h 712"/>
                  <a:gd name="T60" fmla="*/ 523 w 714"/>
                  <a:gd name="T61" fmla="*/ 38 h 712"/>
                  <a:gd name="T62" fmla="*/ 580 w 714"/>
                  <a:gd name="T63" fmla="*/ 77 h 712"/>
                  <a:gd name="T64" fmla="*/ 629 w 714"/>
                  <a:gd name="T65" fmla="*/ 125 h 712"/>
                  <a:gd name="T66" fmla="*/ 669 w 714"/>
                  <a:gd name="T67" fmla="*/ 181 h 712"/>
                  <a:gd name="T68" fmla="*/ 697 w 714"/>
                  <a:gd name="T69" fmla="*/ 244 h 712"/>
                  <a:gd name="T70" fmla="*/ 713 w 714"/>
                  <a:gd name="T71" fmla="*/ 314 h 712"/>
                  <a:gd name="T72" fmla="*/ 714 w 714"/>
                  <a:gd name="T73" fmla="*/ 35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4" h="712">
                    <a:moveTo>
                      <a:pt x="714" y="351"/>
                    </a:moveTo>
                    <a:lnTo>
                      <a:pt x="714" y="387"/>
                    </a:lnTo>
                    <a:lnTo>
                      <a:pt x="700" y="457"/>
                    </a:lnTo>
                    <a:lnTo>
                      <a:pt x="674" y="522"/>
                    </a:lnTo>
                    <a:lnTo>
                      <a:pt x="636" y="578"/>
                    </a:lnTo>
                    <a:lnTo>
                      <a:pt x="589" y="629"/>
                    </a:lnTo>
                    <a:lnTo>
                      <a:pt x="533" y="668"/>
                    </a:lnTo>
                    <a:lnTo>
                      <a:pt x="468" y="695"/>
                    </a:lnTo>
                    <a:lnTo>
                      <a:pt x="399" y="711"/>
                    </a:lnTo>
                    <a:lnTo>
                      <a:pt x="363" y="712"/>
                    </a:lnTo>
                    <a:lnTo>
                      <a:pt x="325" y="712"/>
                    </a:lnTo>
                    <a:lnTo>
                      <a:pt x="256" y="698"/>
                    </a:lnTo>
                    <a:lnTo>
                      <a:pt x="191" y="672"/>
                    </a:lnTo>
                    <a:lnTo>
                      <a:pt x="134" y="635"/>
                    </a:lnTo>
                    <a:lnTo>
                      <a:pt x="85" y="587"/>
                    </a:lnTo>
                    <a:lnTo>
                      <a:pt x="46" y="531"/>
                    </a:lnTo>
                    <a:lnTo>
                      <a:pt x="17" y="468"/>
                    </a:lnTo>
                    <a:lnTo>
                      <a:pt x="3" y="397"/>
                    </a:lnTo>
                    <a:lnTo>
                      <a:pt x="0" y="361"/>
                    </a:lnTo>
                    <a:lnTo>
                      <a:pt x="1" y="324"/>
                    </a:lnTo>
                    <a:lnTo>
                      <a:pt x="14" y="254"/>
                    </a:lnTo>
                    <a:lnTo>
                      <a:pt x="40" y="190"/>
                    </a:lnTo>
                    <a:lnTo>
                      <a:pt x="79" y="132"/>
                    </a:lnTo>
                    <a:lnTo>
                      <a:pt x="127" y="83"/>
                    </a:lnTo>
                    <a:lnTo>
                      <a:pt x="183" y="44"/>
                    </a:lnTo>
                    <a:lnTo>
                      <a:pt x="246" y="15"/>
                    </a:lnTo>
                    <a:lnTo>
                      <a:pt x="315" y="1"/>
                    </a:lnTo>
                    <a:lnTo>
                      <a:pt x="353" y="0"/>
                    </a:lnTo>
                    <a:lnTo>
                      <a:pt x="389" y="0"/>
                    </a:lnTo>
                    <a:lnTo>
                      <a:pt x="459" y="13"/>
                    </a:lnTo>
                    <a:lnTo>
                      <a:pt x="523" y="38"/>
                    </a:lnTo>
                    <a:lnTo>
                      <a:pt x="580" y="77"/>
                    </a:lnTo>
                    <a:lnTo>
                      <a:pt x="629" y="125"/>
                    </a:lnTo>
                    <a:lnTo>
                      <a:pt x="669" y="181"/>
                    </a:lnTo>
                    <a:lnTo>
                      <a:pt x="697" y="244"/>
                    </a:lnTo>
                    <a:lnTo>
                      <a:pt x="713" y="314"/>
                    </a:lnTo>
                    <a:lnTo>
                      <a:pt x="714" y="3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23">
                <a:extLst>
                  <a:ext uri="{FF2B5EF4-FFF2-40B4-BE49-F238E27FC236}">
                    <a16:creationId xmlns:a16="http://schemas.microsoft.com/office/drawing/2014/main" id="{15BDBF22-0298-494D-8AC7-280CAF5FE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0" y="669925"/>
                <a:ext cx="34925" cy="884237"/>
              </a:xfrm>
              <a:custGeom>
                <a:avLst/>
                <a:gdLst>
                  <a:gd name="T0" fmla="*/ 66 w 66"/>
                  <a:gd name="T1" fmla="*/ 1671 h 1671"/>
                  <a:gd name="T2" fmla="*/ 33 w 66"/>
                  <a:gd name="T3" fmla="*/ 1659 h 1671"/>
                  <a:gd name="T4" fmla="*/ 0 w 66"/>
                  <a:gd name="T5" fmla="*/ 1671 h 1671"/>
                  <a:gd name="T6" fmla="*/ 23 w 66"/>
                  <a:gd name="T7" fmla="*/ 841 h 1671"/>
                  <a:gd name="T8" fmla="*/ 45 w 66"/>
                  <a:gd name="T9" fmla="*/ 0 h 1671"/>
                  <a:gd name="T10" fmla="*/ 55 w 66"/>
                  <a:gd name="T11" fmla="*/ 841 h 1671"/>
                  <a:gd name="T12" fmla="*/ 66 w 66"/>
                  <a:gd name="T13" fmla="*/ 1671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671">
                    <a:moveTo>
                      <a:pt x="66" y="1671"/>
                    </a:moveTo>
                    <a:lnTo>
                      <a:pt x="33" y="1659"/>
                    </a:lnTo>
                    <a:lnTo>
                      <a:pt x="0" y="1671"/>
                    </a:lnTo>
                    <a:lnTo>
                      <a:pt x="23" y="841"/>
                    </a:lnTo>
                    <a:lnTo>
                      <a:pt x="45" y="0"/>
                    </a:lnTo>
                    <a:lnTo>
                      <a:pt x="55" y="841"/>
                    </a:lnTo>
                    <a:lnTo>
                      <a:pt x="66" y="1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Rectangle 24">
                <a:extLst>
                  <a:ext uri="{FF2B5EF4-FFF2-40B4-BE49-F238E27FC236}">
                    <a16:creationId xmlns:a16="http://schemas.microsoft.com/office/drawing/2014/main" id="{7E695826-FBF3-4C76-8F58-0AACB2B79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7725" y="1454150"/>
                <a:ext cx="449263" cy="23955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Rectangle 25">
                <a:extLst>
                  <a:ext uri="{FF2B5EF4-FFF2-40B4-BE49-F238E27FC236}">
                    <a16:creationId xmlns:a16="http://schemas.microsoft.com/office/drawing/2014/main" id="{FC0DCD90-8079-4536-ABE8-B8C2D061F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575" y="1357313"/>
                <a:ext cx="307975" cy="214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Rectangle 26">
                <a:extLst>
                  <a:ext uri="{FF2B5EF4-FFF2-40B4-BE49-F238E27FC236}">
                    <a16:creationId xmlns:a16="http://schemas.microsoft.com/office/drawing/2014/main" id="{95A361F7-180C-4F00-8665-60EA45B72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7312" y="1763713"/>
                <a:ext cx="744538" cy="2085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27">
                <a:extLst>
                  <a:ext uri="{FF2B5EF4-FFF2-40B4-BE49-F238E27FC236}">
                    <a16:creationId xmlns:a16="http://schemas.microsoft.com/office/drawing/2014/main" id="{60FE409D-0063-4627-B876-A3C35D796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425" y="2274888"/>
                <a:ext cx="765175" cy="1571624"/>
              </a:xfrm>
              <a:custGeom>
                <a:avLst/>
                <a:gdLst>
                  <a:gd name="T0" fmla="*/ 1434 w 1446"/>
                  <a:gd name="T1" fmla="*/ 3085 h 3085"/>
                  <a:gd name="T2" fmla="*/ 0 w 1446"/>
                  <a:gd name="T3" fmla="*/ 3080 h 3085"/>
                  <a:gd name="T4" fmla="*/ 12 w 1446"/>
                  <a:gd name="T5" fmla="*/ 0 h 3085"/>
                  <a:gd name="T6" fmla="*/ 1446 w 1446"/>
                  <a:gd name="T7" fmla="*/ 5 h 3085"/>
                  <a:gd name="T8" fmla="*/ 1434 w 1446"/>
                  <a:gd name="T9" fmla="*/ 3085 h 3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6" h="3085">
                    <a:moveTo>
                      <a:pt x="1434" y="3085"/>
                    </a:moveTo>
                    <a:lnTo>
                      <a:pt x="0" y="3080"/>
                    </a:lnTo>
                    <a:lnTo>
                      <a:pt x="12" y="0"/>
                    </a:lnTo>
                    <a:lnTo>
                      <a:pt x="1446" y="5"/>
                    </a:lnTo>
                    <a:lnTo>
                      <a:pt x="1434" y="30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28">
                <a:extLst>
                  <a:ext uri="{FF2B5EF4-FFF2-40B4-BE49-F238E27FC236}">
                    <a16:creationId xmlns:a16="http://schemas.microsoft.com/office/drawing/2014/main" id="{6BE0661F-1150-4D73-8BD7-7CEBE0E22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6725" y="2230438"/>
                <a:ext cx="822325" cy="58737"/>
              </a:xfrm>
              <a:custGeom>
                <a:avLst/>
                <a:gdLst>
                  <a:gd name="T0" fmla="*/ 1554 w 1554"/>
                  <a:gd name="T1" fmla="*/ 110 h 110"/>
                  <a:gd name="T2" fmla="*/ 0 w 1554"/>
                  <a:gd name="T3" fmla="*/ 104 h 110"/>
                  <a:gd name="T4" fmla="*/ 0 w 1554"/>
                  <a:gd name="T5" fmla="*/ 0 h 110"/>
                  <a:gd name="T6" fmla="*/ 1554 w 1554"/>
                  <a:gd name="T7" fmla="*/ 6 h 110"/>
                  <a:gd name="T8" fmla="*/ 1554 w 1554"/>
                  <a:gd name="T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4" h="110">
                    <a:moveTo>
                      <a:pt x="1554" y="110"/>
                    </a:moveTo>
                    <a:lnTo>
                      <a:pt x="0" y="104"/>
                    </a:lnTo>
                    <a:lnTo>
                      <a:pt x="0" y="0"/>
                    </a:lnTo>
                    <a:lnTo>
                      <a:pt x="1554" y="6"/>
                    </a:lnTo>
                    <a:lnTo>
                      <a:pt x="1554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29">
                <a:extLst>
                  <a:ext uri="{FF2B5EF4-FFF2-40B4-BE49-F238E27FC236}">
                    <a16:creationId xmlns:a16="http://schemas.microsoft.com/office/drawing/2014/main" id="{E7C2B226-CC07-4131-9A55-56763EA5B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75" y="2312988"/>
                <a:ext cx="650875" cy="1536700"/>
              </a:xfrm>
              <a:custGeom>
                <a:avLst/>
                <a:gdLst>
                  <a:gd name="T0" fmla="*/ 1218 w 1229"/>
                  <a:gd name="T1" fmla="*/ 2904 h 2904"/>
                  <a:gd name="T2" fmla="*/ 0 w 1229"/>
                  <a:gd name="T3" fmla="*/ 2900 h 2904"/>
                  <a:gd name="T4" fmla="*/ 11 w 1229"/>
                  <a:gd name="T5" fmla="*/ 0 h 2904"/>
                  <a:gd name="T6" fmla="*/ 1229 w 1229"/>
                  <a:gd name="T7" fmla="*/ 4 h 2904"/>
                  <a:gd name="T8" fmla="*/ 1218 w 1229"/>
                  <a:gd name="T9" fmla="*/ 2904 h 2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9" h="2904">
                    <a:moveTo>
                      <a:pt x="1218" y="2904"/>
                    </a:moveTo>
                    <a:lnTo>
                      <a:pt x="0" y="2900"/>
                    </a:lnTo>
                    <a:lnTo>
                      <a:pt x="11" y="0"/>
                    </a:lnTo>
                    <a:lnTo>
                      <a:pt x="1229" y="4"/>
                    </a:lnTo>
                    <a:lnTo>
                      <a:pt x="1218" y="29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30">
                <a:extLst>
                  <a:ext uri="{FF2B5EF4-FFF2-40B4-BE49-F238E27FC236}">
                    <a16:creationId xmlns:a16="http://schemas.microsoft.com/office/drawing/2014/main" id="{936C82D2-FEE1-4419-B6C8-DEDE5ADB3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3937" y="2257425"/>
                <a:ext cx="180975" cy="77787"/>
              </a:xfrm>
              <a:custGeom>
                <a:avLst/>
                <a:gdLst>
                  <a:gd name="T0" fmla="*/ 341 w 342"/>
                  <a:gd name="T1" fmla="*/ 147 h 147"/>
                  <a:gd name="T2" fmla="*/ 0 w 342"/>
                  <a:gd name="T3" fmla="*/ 145 h 147"/>
                  <a:gd name="T4" fmla="*/ 0 w 342"/>
                  <a:gd name="T5" fmla="*/ 0 h 147"/>
                  <a:gd name="T6" fmla="*/ 342 w 342"/>
                  <a:gd name="T7" fmla="*/ 1 h 147"/>
                  <a:gd name="T8" fmla="*/ 341 w 342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147">
                    <a:moveTo>
                      <a:pt x="341" y="147"/>
                    </a:moveTo>
                    <a:lnTo>
                      <a:pt x="0" y="145"/>
                    </a:lnTo>
                    <a:lnTo>
                      <a:pt x="0" y="0"/>
                    </a:lnTo>
                    <a:lnTo>
                      <a:pt x="342" y="1"/>
                    </a:lnTo>
                    <a:lnTo>
                      <a:pt x="341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Rectangle 31">
                <a:extLst>
                  <a:ext uri="{FF2B5EF4-FFF2-40B4-BE49-F238E27FC236}">
                    <a16:creationId xmlns:a16="http://schemas.microsoft.com/office/drawing/2014/main" id="{2CDE225E-B5EF-459F-8749-47F52D733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5212" y="1870075"/>
                <a:ext cx="460375" cy="19796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2BE78F0D-E955-4236-A7C5-F5285546E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1092200"/>
                <a:ext cx="28575" cy="814387"/>
              </a:xfrm>
              <a:custGeom>
                <a:avLst/>
                <a:gdLst>
                  <a:gd name="T0" fmla="*/ 52 w 52"/>
                  <a:gd name="T1" fmla="*/ 1538 h 1538"/>
                  <a:gd name="T2" fmla="*/ 26 w 52"/>
                  <a:gd name="T3" fmla="*/ 1526 h 1538"/>
                  <a:gd name="T4" fmla="*/ 0 w 52"/>
                  <a:gd name="T5" fmla="*/ 1536 h 1538"/>
                  <a:gd name="T6" fmla="*/ 17 w 52"/>
                  <a:gd name="T7" fmla="*/ 773 h 1538"/>
                  <a:gd name="T8" fmla="*/ 35 w 52"/>
                  <a:gd name="T9" fmla="*/ 0 h 1538"/>
                  <a:gd name="T10" fmla="*/ 43 w 52"/>
                  <a:gd name="T11" fmla="*/ 773 h 1538"/>
                  <a:gd name="T12" fmla="*/ 52 w 52"/>
                  <a:gd name="T13" fmla="*/ 1538 h 1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538">
                    <a:moveTo>
                      <a:pt x="52" y="1538"/>
                    </a:moveTo>
                    <a:lnTo>
                      <a:pt x="26" y="1526"/>
                    </a:lnTo>
                    <a:lnTo>
                      <a:pt x="0" y="1536"/>
                    </a:lnTo>
                    <a:lnTo>
                      <a:pt x="17" y="773"/>
                    </a:lnTo>
                    <a:lnTo>
                      <a:pt x="35" y="0"/>
                    </a:lnTo>
                    <a:lnTo>
                      <a:pt x="43" y="773"/>
                    </a:lnTo>
                    <a:lnTo>
                      <a:pt x="52" y="1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F6279F64-A261-4653-9090-1A3CB972C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00" y="1703388"/>
                <a:ext cx="304800" cy="304800"/>
              </a:xfrm>
              <a:custGeom>
                <a:avLst/>
                <a:gdLst>
                  <a:gd name="T0" fmla="*/ 578 w 578"/>
                  <a:gd name="T1" fmla="*/ 289 h 577"/>
                  <a:gd name="T2" fmla="*/ 578 w 578"/>
                  <a:gd name="T3" fmla="*/ 318 h 577"/>
                  <a:gd name="T4" fmla="*/ 566 w 578"/>
                  <a:gd name="T5" fmla="*/ 376 h 577"/>
                  <a:gd name="T6" fmla="*/ 543 w 578"/>
                  <a:gd name="T7" fmla="*/ 426 h 577"/>
                  <a:gd name="T8" fmla="*/ 513 w 578"/>
                  <a:gd name="T9" fmla="*/ 472 h 577"/>
                  <a:gd name="T10" fmla="*/ 473 w 578"/>
                  <a:gd name="T11" fmla="*/ 512 h 577"/>
                  <a:gd name="T12" fmla="*/ 427 w 578"/>
                  <a:gd name="T13" fmla="*/ 543 h 577"/>
                  <a:gd name="T14" fmla="*/ 375 w 578"/>
                  <a:gd name="T15" fmla="*/ 566 h 577"/>
                  <a:gd name="T16" fmla="*/ 319 w 578"/>
                  <a:gd name="T17" fmla="*/ 577 h 577"/>
                  <a:gd name="T18" fmla="*/ 290 w 578"/>
                  <a:gd name="T19" fmla="*/ 577 h 577"/>
                  <a:gd name="T20" fmla="*/ 260 w 578"/>
                  <a:gd name="T21" fmla="*/ 577 h 577"/>
                  <a:gd name="T22" fmla="*/ 204 w 578"/>
                  <a:gd name="T23" fmla="*/ 566 h 577"/>
                  <a:gd name="T24" fmla="*/ 152 w 578"/>
                  <a:gd name="T25" fmla="*/ 543 h 577"/>
                  <a:gd name="T26" fmla="*/ 106 w 578"/>
                  <a:gd name="T27" fmla="*/ 512 h 577"/>
                  <a:gd name="T28" fmla="*/ 67 w 578"/>
                  <a:gd name="T29" fmla="*/ 472 h 577"/>
                  <a:gd name="T30" fmla="*/ 35 w 578"/>
                  <a:gd name="T31" fmla="*/ 426 h 577"/>
                  <a:gd name="T32" fmla="*/ 13 w 578"/>
                  <a:gd name="T33" fmla="*/ 376 h 577"/>
                  <a:gd name="T34" fmla="*/ 2 w 578"/>
                  <a:gd name="T35" fmla="*/ 318 h 577"/>
                  <a:gd name="T36" fmla="*/ 0 w 578"/>
                  <a:gd name="T37" fmla="*/ 289 h 577"/>
                  <a:gd name="T38" fmla="*/ 2 w 578"/>
                  <a:gd name="T39" fmla="*/ 259 h 577"/>
                  <a:gd name="T40" fmla="*/ 13 w 578"/>
                  <a:gd name="T41" fmla="*/ 203 h 577"/>
                  <a:gd name="T42" fmla="*/ 35 w 578"/>
                  <a:gd name="T43" fmla="*/ 151 h 577"/>
                  <a:gd name="T44" fmla="*/ 67 w 578"/>
                  <a:gd name="T45" fmla="*/ 105 h 577"/>
                  <a:gd name="T46" fmla="*/ 106 w 578"/>
                  <a:gd name="T47" fmla="*/ 66 h 577"/>
                  <a:gd name="T48" fmla="*/ 152 w 578"/>
                  <a:gd name="T49" fmla="*/ 34 h 577"/>
                  <a:gd name="T50" fmla="*/ 204 w 578"/>
                  <a:gd name="T51" fmla="*/ 13 h 577"/>
                  <a:gd name="T52" fmla="*/ 260 w 578"/>
                  <a:gd name="T53" fmla="*/ 1 h 577"/>
                  <a:gd name="T54" fmla="*/ 290 w 578"/>
                  <a:gd name="T55" fmla="*/ 0 h 577"/>
                  <a:gd name="T56" fmla="*/ 319 w 578"/>
                  <a:gd name="T57" fmla="*/ 1 h 577"/>
                  <a:gd name="T58" fmla="*/ 375 w 578"/>
                  <a:gd name="T59" fmla="*/ 13 h 577"/>
                  <a:gd name="T60" fmla="*/ 427 w 578"/>
                  <a:gd name="T61" fmla="*/ 34 h 577"/>
                  <a:gd name="T62" fmla="*/ 473 w 578"/>
                  <a:gd name="T63" fmla="*/ 66 h 577"/>
                  <a:gd name="T64" fmla="*/ 513 w 578"/>
                  <a:gd name="T65" fmla="*/ 105 h 577"/>
                  <a:gd name="T66" fmla="*/ 543 w 578"/>
                  <a:gd name="T67" fmla="*/ 151 h 577"/>
                  <a:gd name="T68" fmla="*/ 566 w 578"/>
                  <a:gd name="T69" fmla="*/ 203 h 577"/>
                  <a:gd name="T70" fmla="*/ 578 w 578"/>
                  <a:gd name="T71" fmla="*/ 259 h 577"/>
                  <a:gd name="T72" fmla="*/ 578 w 578"/>
                  <a:gd name="T73" fmla="*/ 2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8" h="577">
                    <a:moveTo>
                      <a:pt x="578" y="289"/>
                    </a:moveTo>
                    <a:lnTo>
                      <a:pt x="578" y="318"/>
                    </a:lnTo>
                    <a:lnTo>
                      <a:pt x="566" y="376"/>
                    </a:lnTo>
                    <a:lnTo>
                      <a:pt x="543" y="426"/>
                    </a:lnTo>
                    <a:lnTo>
                      <a:pt x="513" y="472"/>
                    </a:lnTo>
                    <a:lnTo>
                      <a:pt x="473" y="512"/>
                    </a:lnTo>
                    <a:lnTo>
                      <a:pt x="427" y="543"/>
                    </a:lnTo>
                    <a:lnTo>
                      <a:pt x="375" y="566"/>
                    </a:lnTo>
                    <a:lnTo>
                      <a:pt x="319" y="577"/>
                    </a:lnTo>
                    <a:lnTo>
                      <a:pt x="290" y="577"/>
                    </a:lnTo>
                    <a:lnTo>
                      <a:pt x="260" y="577"/>
                    </a:lnTo>
                    <a:lnTo>
                      <a:pt x="204" y="566"/>
                    </a:lnTo>
                    <a:lnTo>
                      <a:pt x="152" y="543"/>
                    </a:lnTo>
                    <a:lnTo>
                      <a:pt x="106" y="512"/>
                    </a:lnTo>
                    <a:lnTo>
                      <a:pt x="67" y="472"/>
                    </a:lnTo>
                    <a:lnTo>
                      <a:pt x="35" y="426"/>
                    </a:lnTo>
                    <a:lnTo>
                      <a:pt x="13" y="376"/>
                    </a:lnTo>
                    <a:lnTo>
                      <a:pt x="2" y="318"/>
                    </a:lnTo>
                    <a:lnTo>
                      <a:pt x="0" y="289"/>
                    </a:lnTo>
                    <a:lnTo>
                      <a:pt x="2" y="259"/>
                    </a:lnTo>
                    <a:lnTo>
                      <a:pt x="13" y="203"/>
                    </a:lnTo>
                    <a:lnTo>
                      <a:pt x="35" y="151"/>
                    </a:lnTo>
                    <a:lnTo>
                      <a:pt x="67" y="105"/>
                    </a:lnTo>
                    <a:lnTo>
                      <a:pt x="106" y="66"/>
                    </a:lnTo>
                    <a:lnTo>
                      <a:pt x="152" y="34"/>
                    </a:lnTo>
                    <a:lnTo>
                      <a:pt x="204" y="13"/>
                    </a:lnTo>
                    <a:lnTo>
                      <a:pt x="260" y="1"/>
                    </a:lnTo>
                    <a:lnTo>
                      <a:pt x="290" y="0"/>
                    </a:lnTo>
                    <a:lnTo>
                      <a:pt x="319" y="1"/>
                    </a:lnTo>
                    <a:lnTo>
                      <a:pt x="375" y="13"/>
                    </a:lnTo>
                    <a:lnTo>
                      <a:pt x="427" y="34"/>
                    </a:lnTo>
                    <a:lnTo>
                      <a:pt x="473" y="66"/>
                    </a:lnTo>
                    <a:lnTo>
                      <a:pt x="513" y="105"/>
                    </a:lnTo>
                    <a:lnTo>
                      <a:pt x="543" y="151"/>
                    </a:lnTo>
                    <a:lnTo>
                      <a:pt x="566" y="203"/>
                    </a:lnTo>
                    <a:lnTo>
                      <a:pt x="578" y="259"/>
                    </a:lnTo>
                    <a:lnTo>
                      <a:pt x="578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Rectangle 34">
                <a:extLst>
                  <a:ext uri="{FF2B5EF4-FFF2-40B4-BE49-F238E27FC236}">
                    <a16:creationId xmlns:a16="http://schemas.microsoft.com/office/drawing/2014/main" id="{A7EA0F95-DFDB-4EA7-A7CB-400C7EFD9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75" y="2949575"/>
                <a:ext cx="587375" cy="900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Rectangle 35">
                <a:extLst>
                  <a:ext uri="{FF2B5EF4-FFF2-40B4-BE49-F238E27FC236}">
                    <a16:creationId xmlns:a16="http://schemas.microsoft.com/office/drawing/2014/main" id="{B30E21EB-F1BE-4076-8DBC-9A51F24E1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9975" y="3198813"/>
                <a:ext cx="561975" cy="650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Rectangle 36">
                <a:extLst>
                  <a:ext uri="{FF2B5EF4-FFF2-40B4-BE49-F238E27FC236}">
                    <a16:creationId xmlns:a16="http://schemas.microsoft.com/office/drawing/2014/main" id="{889C55E7-7FA5-416A-8BD7-35A2C90B6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6475" y="2949575"/>
                <a:ext cx="587375" cy="900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Rectangle 37">
                <a:extLst>
                  <a:ext uri="{FF2B5EF4-FFF2-40B4-BE49-F238E27FC236}">
                    <a16:creationId xmlns:a16="http://schemas.microsoft.com/office/drawing/2014/main" id="{D1ADB43A-27AC-4EF5-B614-DBCFBA2A9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0375" y="3198813"/>
                <a:ext cx="561975" cy="650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Rectangle 41">
                <a:extLst>
                  <a:ext uri="{FF2B5EF4-FFF2-40B4-BE49-F238E27FC236}">
                    <a16:creationId xmlns:a16="http://schemas.microsoft.com/office/drawing/2014/main" id="{1846DBC8-E0BD-4E51-9F18-E527465E4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900" y="3465513"/>
                <a:ext cx="744538" cy="384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Rectangle 42">
                <a:extLst>
                  <a:ext uri="{FF2B5EF4-FFF2-40B4-BE49-F238E27FC236}">
                    <a16:creationId xmlns:a16="http://schemas.microsoft.com/office/drawing/2014/main" id="{6AB70C41-48D9-4B24-B4B0-50DD53D62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0887" y="3429000"/>
                <a:ext cx="741363" cy="4206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Rectangle 43">
                <a:extLst>
                  <a:ext uri="{FF2B5EF4-FFF2-40B4-BE49-F238E27FC236}">
                    <a16:creationId xmlns:a16="http://schemas.microsoft.com/office/drawing/2014/main" id="{0E5B0190-1BFC-45A7-8E93-74675E3A9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287" y="3346450"/>
                <a:ext cx="436563" cy="1317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Rectangle 45">
                <a:extLst>
                  <a:ext uri="{FF2B5EF4-FFF2-40B4-BE49-F238E27FC236}">
                    <a16:creationId xmlns:a16="http://schemas.microsoft.com/office/drawing/2014/main" id="{5F437B8E-8924-4776-A2BD-25A599698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7437" y="2897188"/>
                <a:ext cx="611188" cy="952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Rectangle 46">
                <a:extLst>
                  <a:ext uri="{FF2B5EF4-FFF2-40B4-BE49-F238E27FC236}">
                    <a16:creationId xmlns:a16="http://schemas.microsoft.com/office/drawing/2014/main" id="{F76C3868-D0DA-499A-910C-8E5E0E1A1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8237" y="2806700"/>
                <a:ext cx="130175" cy="1889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Rectangle 47">
                <a:extLst>
                  <a:ext uri="{FF2B5EF4-FFF2-40B4-BE49-F238E27FC236}">
                    <a16:creationId xmlns:a16="http://schemas.microsoft.com/office/drawing/2014/main" id="{20AA4279-1BD6-4067-8A8E-597FDAF83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962" y="3414713"/>
                <a:ext cx="557213" cy="438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Rectangle 48">
                <a:extLst>
                  <a:ext uri="{FF2B5EF4-FFF2-40B4-BE49-F238E27FC236}">
                    <a16:creationId xmlns:a16="http://schemas.microsoft.com/office/drawing/2014/main" id="{BB73675C-EE7D-4F91-9496-C4BE4A61B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8437" y="2897188"/>
                <a:ext cx="503238" cy="952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Rectangle 49">
                <a:extLst>
                  <a:ext uri="{FF2B5EF4-FFF2-40B4-BE49-F238E27FC236}">
                    <a16:creationId xmlns:a16="http://schemas.microsoft.com/office/drawing/2014/main" id="{33871957-8FEA-45EB-8C68-569699C4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1300" y="2806700"/>
                <a:ext cx="106363" cy="1889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45539B65-2D28-48A5-AFB0-EA5C6AA37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0512" y="2393950"/>
                <a:ext cx="15875" cy="431800"/>
              </a:xfrm>
              <a:custGeom>
                <a:avLst/>
                <a:gdLst>
                  <a:gd name="T0" fmla="*/ 30 w 30"/>
                  <a:gd name="T1" fmla="*/ 815 h 815"/>
                  <a:gd name="T2" fmla="*/ 15 w 30"/>
                  <a:gd name="T3" fmla="*/ 809 h 815"/>
                  <a:gd name="T4" fmla="*/ 0 w 30"/>
                  <a:gd name="T5" fmla="*/ 815 h 815"/>
                  <a:gd name="T6" fmla="*/ 10 w 30"/>
                  <a:gd name="T7" fmla="*/ 410 h 815"/>
                  <a:gd name="T8" fmla="*/ 20 w 30"/>
                  <a:gd name="T9" fmla="*/ 0 h 815"/>
                  <a:gd name="T10" fmla="*/ 25 w 30"/>
                  <a:gd name="T11" fmla="*/ 410 h 815"/>
                  <a:gd name="T12" fmla="*/ 30 w 30"/>
                  <a:gd name="T13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15">
                    <a:moveTo>
                      <a:pt x="30" y="815"/>
                    </a:moveTo>
                    <a:lnTo>
                      <a:pt x="15" y="809"/>
                    </a:lnTo>
                    <a:lnTo>
                      <a:pt x="0" y="815"/>
                    </a:lnTo>
                    <a:lnTo>
                      <a:pt x="10" y="410"/>
                    </a:lnTo>
                    <a:lnTo>
                      <a:pt x="20" y="0"/>
                    </a:lnTo>
                    <a:lnTo>
                      <a:pt x="25" y="410"/>
                    </a:lnTo>
                    <a:lnTo>
                      <a:pt x="30" y="8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Rectangle 51">
                <a:extLst>
                  <a:ext uri="{FF2B5EF4-FFF2-40B4-BE49-F238E27FC236}">
                    <a16:creationId xmlns:a16="http://schemas.microsoft.com/office/drawing/2014/main" id="{D46CF240-4375-455F-9A91-E01733E97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675" y="2897188"/>
                <a:ext cx="611188" cy="952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A8C98E76-2C87-4F61-A30F-9E73BE865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350" y="2514600"/>
                <a:ext cx="15875" cy="430212"/>
              </a:xfrm>
              <a:custGeom>
                <a:avLst/>
                <a:gdLst>
                  <a:gd name="T0" fmla="*/ 31 w 31"/>
                  <a:gd name="T1" fmla="*/ 815 h 815"/>
                  <a:gd name="T2" fmla="*/ 15 w 31"/>
                  <a:gd name="T3" fmla="*/ 809 h 815"/>
                  <a:gd name="T4" fmla="*/ 0 w 31"/>
                  <a:gd name="T5" fmla="*/ 815 h 815"/>
                  <a:gd name="T6" fmla="*/ 10 w 31"/>
                  <a:gd name="T7" fmla="*/ 410 h 815"/>
                  <a:gd name="T8" fmla="*/ 20 w 31"/>
                  <a:gd name="T9" fmla="*/ 0 h 815"/>
                  <a:gd name="T10" fmla="*/ 25 w 31"/>
                  <a:gd name="T11" fmla="*/ 410 h 815"/>
                  <a:gd name="T12" fmla="*/ 31 w 31"/>
                  <a:gd name="T13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815">
                    <a:moveTo>
                      <a:pt x="31" y="815"/>
                    </a:moveTo>
                    <a:lnTo>
                      <a:pt x="15" y="809"/>
                    </a:lnTo>
                    <a:lnTo>
                      <a:pt x="0" y="815"/>
                    </a:lnTo>
                    <a:lnTo>
                      <a:pt x="10" y="410"/>
                    </a:lnTo>
                    <a:lnTo>
                      <a:pt x="20" y="0"/>
                    </a:lnTo>
                    <a:lnTo>
                      <a:pt x="25" y="410"/>
                    </a:lnTo>
                    <a:lnTo>
                      <a:pt x="31" y="8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Rectangle 53">
                <a:extLst>
                  <a:ext uri="{FF2B5EF4-FFF2-40B4-BE49-F238E27FC236}">
                    <a16:creationId xmlns:a16="http://schemas.microsoft.com/office/drawing/2014/main" id="{D12DA868-1A9A-413A-BF43-EB10337BF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175" y="3225800"/>
                <a:ext cx="358775" cy="6238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Rectangle 54">
                <a:extLst>
                  <a:ext uri="{FF2B5EF4-FFF2-40B4-BE49-F238E27FC236}">
                    <a16:creationId xmlns:a16="http://schemas.microsoft.com/office/drawing/2014/main" id="{DC6598E9-D28F-4701-A183-506EC470A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9512" y="3225800"/>
                <a:ext cx="360363" cy="6238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Rectangle 55">
                <a:extLst>
                  <a:ext uri="{FF2B5EF4-FFF2-40B4-BE49-F238E27FC236}">
                    <a16:creationId xmlns:a16="http://schemas.microsoft.com/office/drawing/2014/main" id="{6C15B49F-F98D-46CE-90A0-C83DB088B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9287" y="3225800"/>
                <a:ext cx="598488" cy="6238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Rectangle 56">
                <a:extLst>
                  <a:ext uri="{FF2B5EF4-FFF2-40B4-BE49-F238E27FC236}">
                    <a16:creationId xmlns:a16="http://schemas.microsoft.com/office/drawing/2014/main" id="{8FD65D55-E9E8-4401-A7A6-C8F1BDF80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4225" y="3165475"/>
                <a:ext cx="328613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Rectangle 57">
                <a:extLst>
                  <a:ext uri="{FF2B5EF4-FFF2-40B4-BE49-F238E27FC236}">
                    <a16:creationId xmlns:a16="http://schemas.microsoft.com/office/drawing/2014/main" id="{0169C05B-8060-42CA-82A7-F428AE370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2412" y="3465513"/>
                <a:ext cx="742950" cy="384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Rectangle 58">
                <a:extLst>
                  <a:ext uri="{FF2B5EF4-FFF2-40B4-BE49-F238E27FC236}">
                    <a16:creationId xmlns:a16="http://schemas.microsoft.com/office/drawing/2014/main" id="{43706A25-4034-4A98-BC32-469F32BCC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7600" y="3309938"/>
                <a:ext cx="555625" cy="542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Rectangle 59">
                <a:extLst>
                  <a:ext uri="{FF2B5EF4-FFF2-40B4-BE49-F238E27FC236}">
                    <a16:creationId xmlns:a16="http://schemas.microsoft.com/office/drawing/2014/main" id="{72256358-C53B-4AEA-973E-9FF93E605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0637" y="3619500"/>
                <a:ext cx="215900" cy="1857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Rectangle 60">
                <a:extLst>
                  <a:ext uri="{FF2B5EF4-FFF2-40B4-BE49-F238E27FC236}">
                    <a16:creationId xmlns:a16="http://schemas.microsoft.com/office/drawing/2014/main" id="{06F02E4B-3BEC-4E7C-8819-D0C128859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2725" y="3508375"/>
                <a:ext cx="339725" cy="2968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Rectangle 62">
                <a:extLst>
                  <a:ext uri="{FF2B5EF4-FFF2-40B4-BE49-F238E27FC236}">
                    <a16:creationId xmlns:a16="http://schemas.microsoft.com/office/drawing/2014/main" id="{F8C3E7E1-4FB2-435B-ACDF-FCB269B62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8950" y="3302000"/>
                <a:ext cx="282575" cy="5445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Freeform 63">
                <a:extLst>
                  <a:ext uri="{FF2B5EF4-FFF2-40B4-BE49-F238E27FC236}">
                    <a16:creationId xmlns:a16="http://schemas.microsoft.com/office/drawing/2014/main" id="{7800DFDC-9F71-4BA2-9DBB-581E57DE8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900" y="3744913"/>
                <a:ext cx="5865812" cy="107950"/>
              </a:xfrm>
              <a:custGeom>
                <a:avLst/>
                <a:gdLst>
                  <a:gd name="T0" fmla="*/ 12232 w 12259"/>
                  <a:gd name="T1" fmla="*/ 290 h 290"/>
                  <a:gd name="T2" fmla="*/ 26 w 12259"/>
                  <a:gd name="T3" fmla="*/ 290 h 290"/>
                  <a:gd name="T4" fmla="*/ 10 w 12259"/>
                  <a:gd name="T5" fmla="*/ 146 h 290"/>
                  <a:gd name="T6" fmla="*/ 0 w 12259"/>
                  <a:gd name="T7" fmla="*/ 0 h 290"/>
                  <a:gd name="T8" fmla="*/ 12259 w 12259"/>
                  <a:gd name="T9" fmla="*/ 0 h 290"/>
                  <a:gd name="T10" fmla="*/ 12248 w 12259"/>
                  <a:gd name="T11" fmla="*/ 146 h 290"/>
                  <a:gd name="T12" fmla="*/ 12232 w 12259"/>
                  <a:gd name="T13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259" h="290">
                    <a:moveTo>
                      <a:pt x="12232" y="290"/>
                    </a:moveTo>
                    <a:lnTo>
                      <a:pt x="26" y="290"/>
                    </a:lnTo>
                    <a:lnTo>
                      <a:pt x="10" y="146"/>
                    </a:lnTo>
                    <a:lnTo>
                      <a:pt x="0" y="0"/>
                    </a:lnTo>
                    <a:lnTo>
                      <a:pt x="12259" y="0"/>
                    </a:lnTo>
                    <a:lnTo>
                      <a:pt x="12248" y="146"/>
                    </a:lnTo>
                    <a:lnTo>
                      <a:pt x="12232" y="2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" name="Rectangle 66">
                <a:extLst>
                  <a:ext uri="{FF2B5EF4-FFF2-40B4-BE49-F238E27FC236}">
                    <a16:creationId xmlns:a16="http://schemas.microsoft.com/office/drawing/2014/main" id="{EDE8A367-761D-47B4-B7D3-37582A867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987" y="3532188"/>
                <a:ext cx="596900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" name="Rectangle 67">
                <a:extLst>
                  <a:ext uri="{FF2B5EF4-FFF2-40B4-BE49-F238E27FC236}">
                    <a16:creationId xmlns:a16="http://schemas.microsoft.com/office/drawing/2014/main" id="{F3715627-F248-4F67-9B20-28B14F4FF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987" y="3619500"/>
                <a:ext cx="596900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" name="Rectangle 68">
                <a:extLst>
                  <a:ext uri="{FF2B5EF4-FFF2-40B4-BE49-F238E27FC236}">
                    <a16:creationId xmlns:a16="http://schemas.microsoft.com/office/drawing/2014/main" id="{6F0F7764-5768-43D6-AE29-7B13CFAC7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987" y="3695700"/>
                <a:ext cx="596900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" name="Rectangle 69">
                <a:extLst>
                  <a:ext uri="{FF2B5EF4-FFF2-40B4-BE49-F238E27FC236}">
                    <a16:creationId xmlns:a16="http://schemas.microsoft.com/office/drawing/2014/main" id="{129223B0-4EA5-4871-905B-0D1173DD4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7562" y="3478213"/>
                <a:ext cx="596900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" name="Rectangle 70">
                <a:extLst>
                  <a:ext uri="{FF2B5EF4-FFF2-40B4-BE49-F238E27FC236}">
                    <a16:creationId xmlns:a16="http://schemas.microsoft.com/office/drawing/2014/main" id="{6AB7604E-A727-40F5-97E2-8B61900CC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7562" y="3570288"/>
                <a:ext cx="596900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" name="Rectangle 71">
                <a:extLst>
                  <a:ext uri="{FF2B5EF4-FFF2-40B4-BE49-F238E27FC236}">
                    <a16:creationId xmlns:a16="http://schemas.microsoft.com/office/drawing/2014/main" id="{D3F4A00E-763D-48E4-9C70-001DB548F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7562" y="3662363"/>
                <a:ext cx="596900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Rectangle 73">
                <a:extLst>
                  <a:ext uri="{FF2B5EF4-FFF2-40B4-BE49-F238E27FC236}">
                    <a16:creationId xmlns:a16="http://schemas.microsoft.com/office/drawing/2014/main" id="{586D6832-8D93-4B41-A8CA-65A8EE027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7" y="3254375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Rectangle 74">
                <a:extLst>
                  <a:ext uri="{FF2B5EF4-FFF2-40B4-BE49-F238E27FC236}">
                    <a16:creationId xmlns:a16="http://schemas.microsoft.com/office/drawing/2014/main" id="{AB682445-3873-45AC-ADE1-E23AD2149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7" y="3302000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Rectangle 75">
                <a:extLst>
                  <a:ext uri="{FF2B5EF4-FFF2-40B4-BE49-F238E27FC236}">
                    <a16:creationId xmlns:a16="http://schemas.microsoft.com/office/drawing/2014/main" id="{AB2D7AF4-B45F-48E0-85CC-8F2F9553D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7" y="3349625"/>
                <a:ext cx="30638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Rectangle 76">
                <a:extLst>
                  <a:ext uri="{FF2B5EF4-FFF2-40B4-BE49-F238E27FC236}">
                    <a16:creationId xmlns:a16="http://schemas.microsoft.com/office/drawing/2014/main" id="{14638D66-10D8-4AD8-99D1-D01EDC046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7" y="3395663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Rectangle 77">
                <a:extLst>
                  <a:ext uri="{FF2B5EF4-FFF2-40B4-BE49-F238E27FC236}">
                    <a16:creationId xmlns:a16="http://schemas.microsoft.com/office/drawing/2014/main" id="{D46A0E2E-9040-44AD-AD57-BDC5EFA0B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7" y="3448050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Rectangle 78">
                <a:extLst>
                  <a:ext uri="{FF2B5EF4-FFF2-40B4-BE49-F238E27FC236}">
                    <a16:creationId xmlns:a16="http://schemas.microsoft.com/office/drawing/2014/main" id="{75CC6F5C-EA18-407D-BCAB-41830244E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7" y="3495675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Rectangle 79">
                <a:extLst>
                  <a:ext uri="{FF2B5EF4-FFF2-40B4-BE49-F238E27FC236}">
                    <a16:creationId xmlns:a16="http://schemas.microsoft.com/office/drawing/2014/main" id="{C59E97B2-3F8E-4593-A44B-0C2998727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7" y="3543300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Rectangle 80">
                <a:extLst>
                  <a:ext uri="{FF2B5EF4-FFF2-40B4-BE49-F238E27FC236}">
                    <a16:creationId xmlns:a16="http://schemas.microsoft.com/office/drawing/2014/main" id="{824078E4-F469-4C62-9580-F3F84A043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7" y="3589338"/>
                <a:ext cx="306388" cy="26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" name="Rectangle 81">
                <a:extLst>
                  <a:ext uri="{FF2B5EF4-FFF2-40B4-BE49-F238E27FC236}">
                    <a16:creationId xmlns:a16="http://schemas.microsoft.com/office/drawing/2014/main" id="{AB744ED7-F573-487D-89E0-BA25330A9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7" y="3641725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" name="Rectangle 82">
                <a:extLst>
                  <a:ext uri="{FF2B5EF4-FFF2-40B4-BE49-F238E27FC236}">
                    <a16:creationId xmlns:a16="http://schemas.microsoft.com/office/drawing/2014/main" id="{E49F4FFE-FE8D-4B2C-9842-58B79538C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7" y="3689350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" name="Rectangle 83">
                <a:extLst>
                  <a:ext uri="{FF2B5EF4-FFF2-40B4-BE49-F238E27FC236}">
                    <a16:creationId xmlns:a16="http://schemas.microsoft.com/office/drawing/2014/main" id="{5FA1E095-8F2C-482A-8A32-98D7CB236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7" y="3736975"/>
                <a:ext cx="3063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" name="Rectangle 85">
                <a:extLst>
                  <a:ext uri="{FF2B5EF4-FFF2-40B4-BE49-F238E27FC236}">
                    <a16:creationId xmlns:a16="http://schemas.microsoft.com/office/drawing/2014/main" id="{F191FDDD-F770-44E7-8E0E-A406FE7FB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387" y="3292475"/>
                <a:ext cx="5349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Rectangle 86">
                <a:extLst>
                  <a:ext uri="{FF2B5EF4-FFF2-40B4-BE49-F238E27FC236}">
                    <a16:creationId xmlns:a16="http://schemas.microsoft.com/office/drawing/2014/main" id="{1B230AC3-53DE-47EE-BA35-4DDFDFE23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387" y="3349625"/>
                <a:ext cx="5349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Rectangle 87">
                <a:extLst>
                  <a:ext uri="{FF2B5EF4-FFF2-40B4-BE49-F238E27FC236}">
                    <a16:creationId xmlns:a16="http://schemas.microsoft.com/office/drawing/2014/main" id="{AB9B0CDC-2701-4815-BF05-AFDC22B17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387" y="3406775"/>
                <a:ext cx="5349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Rectangle 88">
                <a:extLst>
                  <a:ext uri="{FF2B5EF4-FFF2-40B4-BE49-F238E27FC236}">
                    <a16:creationId xmlns:a16="http://schemas.microsoft.com/office/drawing/2014/main" id="{14BE6505-211F-4AD9-97FC-DEB3E27F0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387" y="3463925"/>
                <a:ext cx="53498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Rectangle 89">
                <a:extLst>
                  <a:ext uri="{FF2B5EF4-FFF2-40B4-BE49-F238E27FC236}">
                    <a16:creationId xmlns:a16="http://schemas.microsoft.com/office/drawing/2014/main" id="{273A03CB-1190-4502-B32A-BD146A03E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387" y="3521075"/>
                <a:ext cx="53498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Rectangle 90">
                <a:extLst>
                  <a:ext uri="{FF2B5EF4-FFF2-40B4-BE49-F238E27FC236}">
                    <a16:creationId xmlns:a16="http://schemas.microsoft.com/office/drawing/2014/main" id="{28F4428A-E787-451A-891E-D549CFB7C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387" y="3578225"/>
                <a:ext cx="53498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Rectangle 91">
                <a:extLst>
                  <a:ext uri="{FF2B5EF4-FFF2-40B4-BE49-F238E27FC236}">
                    <a16:creationId xmlns:a16="http://schemas.microsoft.com/office/drawing/2014/main" id="{B9D0BFFD-7EB7-49B2-BE6F-74D87DE2D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387" y="3635375"/>
                <a:ext cx="53498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Rectangle 92">
                <a:extLst>
                  <a:ext uri="{FF2B5EF4-FFF2-40B4-BE49-F238E27FC236}">
                    <a16:creationId xmlns:a16="http://schemas.microsoft.com/office/drawing/2014/main" id="{8C82FB34-C37D-474C-8119-F15043949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387" y="3690938"/>
                <a:ext cx="5349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Rectangle 93">
                <a:extLst>
                  <a:ext uri="{FF2B5EF4-FFF2-40B4-BE49-F238E27FC236}">
                    <a16:creationId xmlns:a16="http://schemas.microsoft.com/office/drawing/2014/main" id="{7E14E516-31A5-4AC5-945C-21D0F0ABA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387" y="3748088"/>
                <a:ext cx="5349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Rectangle 94">
                <a:extLst>
                  <a:ext uri="{FF2B5EF4-FFF2-40B4-BE49-F238E27FC236}">
                    <a16:creationId xmlns:a16="http://schemas.microsoft.com/office/drawing/2014/main" id="{4EB9AA09-AE7A-46F9-96D1-A04592BEE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0875" y="3451225"/>
                <a:ext cx="452438" cy="26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Rectangle 95">
                <a:extLst>
                  <a:ext uri="{FF2B5EF4-FFF2-40B4-BE49-F238E27FC236}">
                    <a16:creationId xmlns:a16="http://schemas.microsoft.com/office/drawing/2014/main" id="{3A4544FE-7C00-4566-A75E-AA89E1FB8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0875" y="3503613"/>
                <a:ext cx="45243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Rectangle 96">
                <a:extLst>
                  <a:ext uri="{FF2B5EF4-FFF2-40B4-BE49-F238E27FC236}">
                    <a16:creationId xmlns:a16="http://schemas.microsoft.com/office/drawing/2014/main" id="{37B1CB15-04DF-47E2-934E-D44E9D5B8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0875" y="3552825"/>
                <a:ext cx="452438" cy="26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Rectangle 97">
                <a:extLst>
                  <a:ext uri="{FF2B5EF4-FFF2-40B4-BE49-F238E27FC236}">
                    <a16:creationId xmlns:a16="http://schemas.microsoft.com/office/drawing/2014/main" id="{D4AA4357-BE60-49D0-B7B2-90896728A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0875" y="3603625"/>
                <a:ext cx="452438" cy="26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Rectangle 98">
                <a:extLst>
                  <a:ext uri="{FF2B5EF4-FFF2-40B4-BE49-F238E27FC236}">
                    <a16:creationId xmlns:a16="http://schemas.microsoft.com/office/drawing/2014/main" id="{456D09EA-2071-48AD-8349-22DA21ED3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0875" y="3656013"/>
                <a:ext cx="452438" cy="238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Rectangle 99">
                <a:extLst>
                  <a:ext uri="{FF2B5EF4-FFF2-40B4-BE49-F238E27FC236}">
                    <a16:creationId xmlns:a16="http://schemas.microsoft.com/office/drawing/2014/main" id="{0116B56E-A7C0-44E7-A46C-D866B9A23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0875" y="3705225"/>
                <a:ext cx="452438" cy="26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Rectangle 101">
                <a:extLst>
                  <a:ext uri="{FF2B5EF4-FFF2-40B4-BE49-F238E27FC236}">
                    <a16:creationId xmlns:a16="http://schemas.microsoft.com/office/drawing/2014/main" id="{6EA96752-6076-4976-A074-0E56E1A99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259138"/>
                <a:ext cx="2460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Rectangle 102">
                <a:extLst>
                  <a:ext uri="{FF2B5EF4-FFF2-40B4-BE49-F238E27FC236}">
                    <a16:creationId xmlns:a16="http://schemas.microsoft.com/office/drawing/2014/main" id="{124A08F0-A706-49F7-BD64-655B73574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298825"/>
                <a:ext cx="2460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Rectangle 103">
                <a:extLst>
                  <a:ext uri="{FF2B5EF4-FFF2-40B4-BE49-F238E27FC236}">
                    <a16:creationId xmlns:a16="http://schemas.microsoft.com/office/drawing/2014/main" id="{3084C19D-E1BB-4885-ADFF-E7E0D9F70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338513"/>
                <a:ext cx="24606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Rectangle 104">
                <a:extLst>
                  <a:ext uri="{FF2B5EF4-FFF2-40B4-BE49-F238E27FC236}">
                    <a16:creationId xmlns:a16="http://schemas.microsoft.com/office/drawing/2014/main" id="{A53C51E6-E67F-48D9-B336-2DA5E75F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379788"/>
                <a:ext cx="246063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Rectangle 105">
                <a:extLst>
                  <a:ext uri="{FF2B5EF4-FFF2-40B4-BE49-F238E27FC236}">
                    <a16:creationId xmlns:a16="http://schemas.microsoft.com/office/drawing/2014/main" id="{9595AD56-ACB0-47E1-8561-B5A43E744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419475"/>
                <a:ext cx="246063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Rectangle 106">
                <a:extLst>
                  <a:ext uri="{FF2B5EF4-FFF2-40B4-BE49-F238E27FC236}">
                    <a16:creationId xmlns:a16="http://schemas.microsoft.com/office/drawing/2014/main" id="{8F95F41E-9F93-4E5D-8FAF-9DCAA49F5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459163"/>
                <a:ext cx="2460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Rectangle 107">
                <a:extLst>
                  <a:ext uri="{FF2B5EF4-FFF2-40B4-BE49-F238E27FC236}">
                    <a16:creationId xmlns:a16="http://schemas.microsoft.com/office/drawing/2014/main" id="{8625A8D2-6BD9-44F5-B93E-FC294929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498850"/>
                <a:ext cx="2460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Rectangle 108">
                <a:extLst>
                  <a:ext uri="{FF2B5EF4-FFF2-40B4-BE49-F238E27FC236}">
                    <a16:creationId xmlns:a16="http://schemas.microsoft.com/office/drawing/2014/main" id="{D27EADDF-0608-4EA1-8B4A-81F47225A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538538"/>
                <a:ext cx="2460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Rectangle 109">
                <a:extLst>
                  <a:ext uri="{FF2B5EF4-FFF2-40B4-BE49-F238E27FC236}">
                    <a16:creationId xmlns:a16="http://schemas.microsoft.com/office/drawing/2014/main" id="{AD0C6816-12DF-4FB4-A68A-9D068E344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579813"/>
                <a:ext cx="246063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Rectangle 110">
                <a:extLst>
                  <a:ext uri="{FF2B5EF4-FFF2-40B4-BE49-F238E27FC236}">
                    <a16:creationId xmlns:a16="http://schemas.microsoft.com/office/drawing/2014/main" id="{7985B041-AFC5-4D08-A724-70083F02B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619500"/>
                <a:ext cx="246063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" name="Rectangle 111">
                <a:extLst>
                  <a:ext uri="{FF2B5EF4-FFF2-40B4-BE49-F238E27FC236}">
                    <a16:creationId xmlns:a16="http://schemas.microsoft.com/office/drawing/2014/main" id="{50598589-8C62-4C5F-A7A1-7F0B0A02F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659188"/>
                <a:ext cx="2460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Rectangle 112">
                <a:extLst>
                  <a:ext uri="{FF2B5EF4-FFF2-40B4-BE49-F238E27FC236}">
                    <a16:creationId xmlns:a16="http://schemas.microsoft.com/office/drawing/2014/main" id="{DD3AD613-321D-48D0-9254-7A702E61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698875"/>
                <a:ext cx="2460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Rectangle 113">
                <a:extLst>
                  <a:ext uri="{FF2B5EF4-FFF2-40B4-BE49-F238E27FC236}">
                    <a16:creationId xmlns:a16="http://schemas.microsoft.com/office/drawing/2014/main" id="{372A0292-DD71-4CCD-A1A7-9F3FAEEAF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6662" y="3738563"/>
                <a:ext cx="2460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Rectangle 114">
                <a:extLst>
                  <a:ext uri="{FF2B5EF4-FFF2-40B4-BE49-F238E27FC236}">
                    <a16:creationId xmlns:a16="http://schemas.microsoft.com/office/drawing/2014/main" id="{AD1A1C6C-4BC5-43CE-8CB9-CD9005D91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0" y="3367088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Rectangle 115">
                <a:extLst>
                  <a:ext uri="{FF2B5EF4-FFF2-40B4-BE49-F238E27FC236}">
                    <a16:creationId xmlns:a16="http://schemas.microsoft.com/office/drawing/2014/main" id="{87F3E697-4DD3-4C93-AD7B-9A5E0A07E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0" y="3409950"/>
                <a:ext cx="417513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Rectangle 116">
                <a:extLst>
                  <a:ext uri="{FF2B5EF4-FFF2-40B4-BE49-F238E27FC236}">
                    <a16:creationId xmlns:a16="http://schemas.microsoft.com/office/drawing/2014/main" id="{77987038-3E9C-4486-B08B-2862EE2CE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0" y="3451225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" name="Rectangle 117">
                <a:extLst>
                  <a:ext uri="{FF2B5EF4-FFF2-40B4-BE49-F238E27FC236}">
                    <a16:creationId xmlns:a16="http://schemas.microsoft.com/office/drawing/2014/main" id="{EB7DF5E6-96F3-4F5A-AD3B-417B111D4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0" y="3492500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" name="Rectangle 118">
                <a:extLst>
                  <a:ext uri="{FF2B5EF4-FFF2-40B4-BE49-F238E27FC236}">
                    <a16:creationId xmlns:a16="http://schemas.microsoft.com/office/drawing/2014/main" id="{650D1E37-7998-4F99-8BE0-4516A2630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0" y="3535363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" name="Rectangle 119">
                <a:extLst>
                  <a:ext uri="{FF2B5EF4-FFF2-40B4-BE49-F238E27FC236}">
                    <a16:creationId xmlns:a16="http://schemas.microsoft.com/office/drawing/2014/main" id="{F7576B5F-20C3-4DDB-921A-0F4B58CC0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0" y="3578225"/>
                <a:ext cx="417513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Rectangle 120">
                <a:extLst>
                  <a:ext uri="{FF2B5EF4-FFF2-40B4-BE49-F238E27FC236}">
                    <a16:creationId xmlns:a16="http://schemas.microsoft.com/office/drawing/2014/main" id="{BBFBB1CA-B4C1-417A-B05A-3BF86F0EB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0" y="3619500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Rectangle 121">
                <a:extLst>
                  <a:ext uri="{FF2B5EF4-FFF2-40B4-BE49-F238E27FC236}">
                    <a16:creationId xmlns:a16="http://schemas.microsoft.com/office/drawing/2014/main" id="{568C5F34-25BB-4FCB-B993-924BA0979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0" y="3662363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Rectangle 122">
                <a:extLst>
                  <a:ext uri="{FF2B5EF4-FFF2-40B4-BE49-F238E27FC236}">
                    <a16:creationId xmlns:a16="http://schemas.microsoft.com/office/drawing/2014/main" id="{4D5257AC-69E9-4612-BA86-BE6DDC2F5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0" y="3703638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Rectangle 123">
                <a:extLst>
                  <a:ext uri="{FF2B5EF4-FFF2-40B4-BE49-F238E27FC236}">
                    <a16:creationId xmlns:a16="http://schemas.microsoft.com/office/drawing/2014/main" id="{7636B2B2-43BC-4DD1-A479-B5FFF6ED9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0" y="3746500"/>
                <a:ext cx="417513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Rectangle 124">
                <a:extLst>
                  <a:ext uri="{FF2B5EF4-FFF2-40B4-BE49-F238E27FC236}">
                    <a16:creationId xmlns:a16="http://schemas.microsoft.com/office/drawing/2014/main" id="{3FC02869-2E89-428B-B835-46976F3D6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367088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Rectangle 125">
                <a:extLst>
                  <a:ext uri="{FF2B5EF4-FFF2-40B4-BE49-F238E27FC236}">
                    <a16:creationId xmlns:a16="http://schemas.microsoft.com/office/drawing/2014/main" id="{62117E7B-26A8-49B6-B969-D930B7446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335338"/>
                <a:ext cx="2349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Rectangle 126">
                <a:extLst>
                  <a:ext uri="{FF2B5EF4-FFF2-40B4-BE49-F238E27FC236}">
                    <a16:creationId xmlns:a16="http://schemas.microsoft.com/office/drawing/2014/main" id="{260DF680-EEBB-4493-93CF-1BC9B57D8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398838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Rectangle 127">
                <a:extLst>
                  <a:ext uri="{FF2B5EF4-FFF2-40B4-BE49-F238E27FC236}">
                    <a16:creationId xmlns:a16="http://schemas.microsoft.com/office/drawing/2014/main" id="{8D4B33C7-550D-49CE-B6E6-250824615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432175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" name="Rectangle 128">
                <a:extLst>
                  <a:ext uri="{FF2B5EF4-FFF2-40B4-BE49-F238E27FC236}">
                    <a16:creationId xmlns:a16="http://schemas.microsoft.com/office/drawing/2014/main" id="{7A4C7E46-8BBC-4727-9AAA-3925118AF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465513"/>
                <a:ext cx="2349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" name="Rectangle 129">
                <a:extLst>
                  <a:ext uri="{FF2B5EF4-FFF2-40B4-BE49-F238E27FC236}">
                    <a16:creationId xmlns:a16="http://schemas.microsoft.com/office/drawing/2014/main" id="{C21C0674-B145-4F4E-A171-F205C4E89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497263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Rectangle 130">
                <a:extLst>
                  <a:ext uri="{FF2B5EF4-FFF2-40B4-BE49-F238E27FC236}">
                    <a16:creationId xmlns:a16="http://schemas.microsoft.com/office/drawing/2014/main" id="{24D5D612-8975-45B0-B650-F4D9FF0F4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529013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Rectangle 131">
                <a:extLst>
                  <a:ext uri="{FF2B5EF4-FFF2-40B4-BE49-F238E27FC236}">
                    <a16:creationId xmlns:a16="http://schemas.microsoft.com/office/drawing/2014/main" id="{BCD97B63-9686-4FBD-B86A-ED4737451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562350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" name="Rectangle 132">
                <a:extLst>
                  <a:ext uri="{FF2B5EF4-FFF2-40B4-BE49-F238E27FC236}">
                    <a16:creationId xmlns:a16="http://schemas.microsoft.com/office/drawing/2014/main" id="{EC9ECF78-1D1B-4BB9-8B7F-4F3E563E3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595688"/>
                <a:ext cx="2349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" name="Rectangle 133">
                <a:extLst>
                  <a:ext uri="{FF2B5EF4-FFF2-40B4-BE49-F238E27FC236}">
                    <a16:creationId xmlns:a16="http://schemas.microsoft.com/office/drawing/2014/main" id="{260FA3D2-0ED5-43BE-9C32-1F08C6883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627438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" name="Rectangle 134">
                <a:extLst>
                  <a:ext uri="{FF2B5EF4-FFF2-40B4-BE49-F238E27FC236}">
                    <a16:creationId xmlns:a16="http://schemas.microsoft.com/office/drawing/2014/main" id="{A4AB94CB-A5A6-40E1-B4FA-28FDE838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660775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Rectangle 135">
                <a:extLst>
                  <a:ext uri="{FF2B5EF4-FFF2-40B4-BE49-F238E27FC236}">
                    <a16:creationId xmlns:a16="http://schemas.microsoft.com/office/drawing/2014/main" id="{FCC7C68A-E06F-405C-BEAA-79E4DE37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692525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" name="Rectangle 136">
                <a:extLst>
                  <a:ext uri="{FF2B5EF4-FFF2-40B4-BE49-F238E27FC236}">
                    <a16:creationId xmlns:a16="http://schemas.microsoft.com/office/drawing/2014/main" id="{D4519B76-4DF4-4DBE-B7F3-B20032E33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2762" y="3725863"/>
                <a:ext cx="2349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" name="Freeform 142">
                <a:extLst>
                  <a:ext uri="{FF2B5EF4-FFF2-40B4-BE49-F238E27FC236}">
                    <a16:creationId xmlns:a16="http://schemas.microsoft.com/office/drawing/2014/main" id="{0E13CF93-7B81-4DDB-A0D4-AC1EDCB715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2975" y="357188"/>
                <a:ext cx="4121150" cy="1390650"/>
              </a:xfrm>
              <a:custGeom>
                <a:avLst/>
                <a:gdLst>
                  <a:gd name="T0" fmla="*/ 6280 w 7788"/>
                  <a:gd name="T1" fmla="*/ 1866 h 2627"/>
                  <a:gd name="T2" fmla="*/ 6280 w 7788"/>
                  <a:gd name="T3" fmla="*/ 1933 h 2627"/>
                  <a:gd name="T4" fmla="*/ 6217 w 7788"/>
                  <a:gd name="T5" fmla="*/ 1959 h 2627"/>
                  <a:gd name="T6" fmla="*/ 6168 w 7788"/>
                  <a:gd name="T7" fmla="*/ 1900 h 2627"/>
                  <a:gd name="T8" fmla="*/ 6217 w 7788"/>
                  <a:gd name="T9" fmla="*/ 1841 h 2627"/>
                  <a:gd name="T10" fmla="*/ 6805 w 7788"/>
                  <a:gd name="T11" fmla="*/ 2446 h 2627"/>
                  <a:gd name="T12" fmla="*/ 6830 w 7788"/>
                  <a:gd name="T13" fmla="*/ 2508 h 2627"/>
                  <a:gd name="T14" fmla="*/ 6770 w 7788"/>
                  <a:gd name="T15" fmla="*/ 2555 h 2627"/>
                  <a:gd name="T16" fmla="*/ 6708 w 7788"/>
                  <a:gd name="T17" fmla="*/ 2508 h 2627"/>
                  <a:gd name="T18" fmla="*/ 6735 w 7788"/>
                  <a:gd name="T19" fmla="*/ 2446 h 2627"/>
                  <a:gd name="T20" fmla="*/ 6898 w 7788"/>
                  <a:gd name="T21" fmla="*/ 1638 h 2627"/>
                  <a:gd name="T22" fmla="*/ 6947 w 7788"/>
                  <a:gd name="T23" fmla="*/ 1697 h 2627"/>
                  <a:gd name="T24" fmla="*/ 6898 w 7788"/>
                  <a:gd name="T25" fmla="*/ 1756 h 2627"/>
                  <a:gd name="T26" fmla="*/ 6833 w 7788"/>
                  <a:gd name="T27" fmla="*/ 1730 h 2627"/>
                  <a:gd name="T28" fmla="*/ 6833 w 7788"/>
                  <a:gd name="T29" fmla="*/ 1663 h 2627"/>
                  <a:gd name="T30" fmla="*/ 7002 w 7788"/>
                  <a:gd name="T31" fmla="*/ 839 h 2627"/>
                  <a:gd name="T32" fmla="*/ 7062 w 7788"/>
                  <a:gd name="T33" fmla="*/ 886 h 2627"/>
                  <a:gd name="T34" fmla="*/ 7036 w 7788"/>
                  <a:gd name="T35" fmla="*/ 948 h 2627"/>
                  <a:gd name="T36" fmla="*/ 6967 w 7788"/>
                  <a:gd name="T37" fmla="*/ 948 h 2627"/>
                  <a:gd name="T38" fmla="*/ 6940 w 7788"/>
                  <a:gd name="T39" fmla="*/ 886 h 2627"/>
                  <a:gd name="T40" fmla="*/ 7002 w 7788"/>
                  <a:gd name="T41" fmla="*/ 839 h 2627"/>
                  <a:gd name="T42" fmla="*/ 7776 w 7788"/>
                  <a:gd name="T43" fmla="*/ 1605 h 2627"/>
                  <a:gd name="T44" fmla="*/ 7776 w 7788"/>
                  <a:gd name="T45" fmla="*/ 1673 h 2627"/>
                  <a:gd name="T46" fmla="*/ 7713 w 7788"/>
                  <a:gd name="T47" fmla="*/ 1699 h 2627"/>
                  <a:gd name="T48" fmla="*/ 7664 w 7788"/>
                  <a:gd name="T49" fmla="*/ 1640 h 2627"/>
                  <a:gd name="T50" fmla="*/ 7713 w 7788"/>
                  <a:gd name="T51" fmla="*/ 1580 h 2627"/>
                  <a:gd name="T52" fmla="*/ 7471 w 7788"/>
                  <a:gd name="T53" fmla="*/ 2370 h 2627"/>
                  <a:gd name="T54" fmla="*/ 7497 w 7788"/>
                  <a:gd name="T55" fmla="*/ 2431 h 2627"/>
                  <a:gd name="T56" fmla="*/ 7437 w 7788"/>
                  <a:gd name="T57" fmla="*/ 2479 h 2627"/>
                  <a:gd name="T58" fmla="*/ 7375 w 7788"/>
                  <a:gd name="T59" fmla="*/ 2431 h 2627"/>
                  <a:gd name="T60" fmla="*/ 7401 w 7788"/>
                  <a:gd name="T61" fmla="*/ 2370 h 2627"/>
                  <a:gd name="T62" fmla="*/ 4260 w 7788"/>
                  <a:gd name="T63" fmla="*/ 1 h 2627"/>
                  <a:gd name="T64" fmla="*/ 4309 w 7788"/>
                  <a:gd name="T65" fmla="*/ 60 h 2627"/>
                  <a:gd name="T66" fmla="*/ 4260 w 7788"/>
                  <a:gd name="T67" fmla="*/ 119 h 2627"/>
                  <a:gd name="T68" fmla="*/ 4197 w 7788"/>
                  <a:gd name="T69" fmla="*/ 93 h 2627"/>
                  <a:gd name="T70" fmla="*/ 4197 w 7788"/>
                  <a:gd name="T71" fmla="*/ 25 h 2627"/>
                  <a:gd name="T72" fmla="*/ 62 w 7788"/>
                  <a:gd name="T73" fmla="*/ 1987 h 2627"/>
                  <a:gd name="T74" fmla="*/ 122 w 7788"/>
                  <a:gd name="T75" fmla="*/ 2034 h 2627"/>
                  <a:gd name="T76" fmla="*/ 96 w 7788"/>
                  <a:gd name="T77" fmla="*/ 2096 h 2627"/>
                  <a:gd name="T78" fmla="*/ 27 w 7788"/>
                  <a:gd name="T79" fmla="*/ 2096 h 2627"/>
                  <a:gd name="T80" fmla="*/ 1 w 7788"/>
                  <a:gd name="T81" fmla="*/ 2034 h 2627"/>
                  <a:gd name="T82" fmla="*/ 62 w 7788"/>
                  <a:gd name="T83" fmla="*/ 1987 h 2627"/>
                  <a:gd name="T84" fmla="*/ 1297 w 7788"/>
                  <a:gd name="T85" fmla="*/ 1559 h 2627"/>
                  <a:gd name="T86" fmla="*/ 1297 w 7788"/>
                  <a:gd name="T87" fmla="*/ 1625 h 2627"/>
                  <a:gd name="T88" fmla="*/ 1234 w 7788"/>
                  <a:gd name="T89" fmla="*/ 1651 h 2627"/>
                  <a:gd name="T90" fmla="*/ 1183 w 7788"/>
                  <a:gd name="T91" fmla="*/ 1592 h 2627"/>
                  <a:gd name="T92" fmla="*/ 1234 w 7788"/>
                  <a:gd name="T93" fmla="*/ 1533 h 2627"/>
                  <a:gd name="T94" fmla="*/ 864 w 7788"/>
                  <a:gd name="T95" fmla="*/ 2518 h 2627"/>
                  <a:gd name="T96" fmla="*/ 890 w 7788"/>
                  <a:gd name="T97" fmla="*/ 2580 h 2627"/>
                  <a:gd name="T98" fmla="*/ 829 w 7788"/>
                  <a:gd name="T99" fmla="*/ 2627 h 2627"/>
                  <a:gd name="T100" fmla="*/ 769 w 7788"/>
                  <a:gd name="T101" fmla="*/ 2580 h 2627"/>
                  <a:gd name="T102" fmla="*/ 795 w 7788"/>
                  <a:gd name="T103" fmla="*/ 2518 h 2627"/>
                  <a:gd name="T104" fmla="*/ 2131 w 7788"/>
                  <a:gd name="T105" fmla="*/ 669 h 2627"/>
                  <a:gd name="T106" fmla="*/ 2180 w 7788"/>
                  <a:gd name="T107" fmla="*/ 728 h 2627"/>
                  <a:gd name="T108" fmla="*/ 2131 w 7788"/>
                  <a:gd name="T109" fmla="*/ 787 h 2627"/>
                  <a:gd name="T110" fmla="*/ 2067 w 7788"/>
                  <a:gd name="T111" fmla="*/ 761 h 2627"/>
                  <a:gd name="T112" fmla="*/ 2067 w 7788"/>
                  <a:gd name="T113" fmla="*/ 694 h 2627"/>
                  <a:gd name="T114" fmla="*/ 5943 w 7788"/>
                  <a:gd name="T115" fmla="*/ 1029 h 2627"/>
                  <a:gd name="T116" fmla="*/ 6004 w 7788"/>
                  <a:gd name="T117" fmla="*/ 1077 h 2627"/>
                  <a:gd name="T118" fmla="*/ 5978 w 7788"/>
                  <a:gd name="T119" fmla="*/ 1138 h 2627"/>
                  <a:gd name="T120" fmla="*/ 5909 w 7788"/>
                  <a:gd name="T121" fmla="*/ 1138 h 2627"/>
                  <a:gd name="T122" fmla="*/ 5883 w 7788"/>
                  <a:gd name="T123" fmla="*/ 1077 h 2627"/>
                  <a:gd name="T124" fmla="*/ 5943 w 7788"/>
                  <a:gd name="T125" fmla="*/ 1029 h 2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88" h="2627">
                    <a:moveTo>
                      <a:pt x="6230" y="1840"/>
                    </a:moveTo>
                    <a:lnTo>
                      <a:pt x="6243" y="1841"/>
                    </a:lnTo>
                    <a:lnTo>
                      <a:pt x="6265" y="1850"/>
                    </a:lnTo>
                    <a:lnTo>
                      <a:pt x="6280" y="1866"/>
                    </a:lnTo>
                    <a:lnTo>
                      <a:pt x="6291" y="1887"/>
                    </a:lnTo>
                    <a:lnTo>
                      <a:pt x="6292" y="1900"/>
                    </a:lnTo>
                    <a:lnTo>
                      <a:pt x="6291" y="1912"/>
                    </a:lnTo>
                    <a:lnTo>
                      <a:pt x="6280" y="1933"/>
                    </a:lnTo>
                    <a:lnTo>
                      <a:pt x="6265" y="1949"/>
                    </a:lnTo>
                    <a:lnTo>
                      <a:pt x="6243" y="1959"/>
                    </a:lnTo>
                    <a:lnTo>
                      <a:pt x="6230" y="1959"/>
                    </a:lnTo>
                    <a:lnTo>
                      <a:pt x="6217" y="1959"/>
                    </a:lnTo>
                    <a:lnTo>
                      <a:pt x="6195" y="1949"/>
                    </a:lnTo>
                    <a:lnTo>
                      <a:pt x="6178" y="1933"/>
                    </a:lnTo>
                    <a:lnTo>
                      <a:pt x="6170" y="1912"/>
                    </a:lnTo>
                    <a:lnTo>
                      <a:pt x="6168" y="1900"/>
                    </a:lnTo>
                    <a:lnTo>
                      <a:pt x="6170" y="1887"/>
                    </a:lnTo>
                    <a:lnTo>
                      <a:pt x="6178" y="1866"/>
                    </a:lnTo>
                    <a:lnTo>
                      <a:pt x="6195" y="1850"/>
                    </a:lnTo>
                    <a:lnTo>
                      <a:pt x="6217" y="1841"/>
                    </a:lnTo>
                    <a:lnTo>
                      <a:pt x="6230" y="1840"/>
                    </a:lnTo>
                    <a:close/>
                    <a:moveTo>
                      <a:pt x="6770" y="2436"/>
                    </a:moveTo>
                    <a:lnTo>
                      <a:pt x="6781" y="2437"/>
                    </a:lnTo>
                    <a:lnTo>
                      <a:pt x="6805" y="2446"/>
                    </a:lnTo>
                    <a:lnTo>
                      <a:pt x="6820" y="2462"/>
                    </a:lnTo>
                    <a:lnTo>
                      <a:pt x="6830" y="2483"/>
                    </a:lnTo>
                    <a:lnTo>
                      <a:pt x="6830" y="2496"/>
                    </a:lnTo>
                    <a:lnTo>
                      <a:pt x="6830" y="2508"/>
                    </a:lnTo>
                    <a:lnTo>
                      <a:pt x="6820" y="2529"/>
                    </a:lnTo>
                    <a:lnTo>
                      <a:pt x="6805" y="2545"/>
                    </a:lnTo>
                    <a:lnTo>
                      <a:pt x="6781" y="2555"/>
                    </a:lnTo>
                    <a:lnTo>
                      <a:pt x="6770" y="2555"/>
                    </a:lnTo>
                    <a:lnTo>
                      <a:pt x="6757" y="2555"/>
                    </a:lnTo>
                    <a:lnTo>
                      <a:pt x="6735" y="2545"/>
                    </a:lnTo>
                    <a:lnTo>
                      <a:pt x="6718" y="2529"/>
                    </a:lnTo>
                    <a:lnTo>
                      <a:pt x="6708" y="2508"/>
                    </a:lnTo>
                    <a:lnTo>
                      <a:pt x="6708" y="2496"/>
                    </a:lnTo>
                    <a:lnTo>
                      <a:pt x="6708" y="2483"/>
                    </a:lnTo>
                    <a:lnTo>
                      <a:pt x="6718" y="2462"/>
                    </a:lnTo>
                    <a:lnTo>
                      <a:pt x="6735" y="2446"/>
                    </a:lnTo>
                    <a:lnTo>
                      <a:pt x="6757" y="2437"/>
                    </a:lnTo>
                    <a:lnTo>
                      <a:pt x="6770" y="2436"/>
                    </a:lnTo>
                    <a:close/>
                    <a:moveTo>
                      <a:pt x="6885" y="1637"/>
                    </a:moveTo>
                    <a:lnTo>
                      <a:pt x="6898" y="1638"/>
                    </a:lnTo>
                    <a:lnTo>
                      <a:pt x="6920" y="1647"/>
                    </a:lnTo>
                    <a:lnTo>
                      <a:pt x="6937" y="1663"/>
                    </a:lnTo>
                    <a:lnTo>
                      <a:pt x="6946" y="1684"/>
                    </a:lnTo>
                    <a:lnTo>
                      <a:pt x="6947" y="1697"/>
                    </a:lnTo>
                    <a:lnTo>
                      <a:pt x="6946" y="1709"/>
                    </a:lnTo>
                    <a:lnTo>
                      <a:pt x="6937" y="1730"/>
                    </a:lnTo>
                    <a:lnTo>
                      <a:pt x="6920" y="1746"/>
                    </a:lnTo>
                    <a:lnTo>
                      <a:pt x="6898" y="1756"/>
                    </a:lnTo>
                    <a:lnTo>
                      <a:pt x="6885" y="1756"/>
                    </a:lnTo>
                    <a:lnTo>
                      <a:pt x="6872" y="1756"/>
                    </a:lnTo>
                    <a:lnTo>
                      <a:pt x="6851" y="1746"/>
                    </a:lnTo>
                    <a:lnTo>
                      <a:pt x="6833" y="1730"/>
                    </a:lnTo>
                    <a:lnTo>
                      <a:pt x="6825" y="1709"/>
                    </a:lnTo>
                    <a:lnTo>
                      <a:pt x="6823" y="1697"/>
                    </a:lnTo>
                    <a:lnTo>
                      <a:pt x="6825" y="1684"/>
                    </a:lnTo>
                    <a:lnTo>
                      <a:pt x="6833" y="1663"/>
                    </a:lnTo>
                    <a:lnTo>
                      <a:pt x="6851" y="1647"/>
                    </a:lnTo>
                    <a:lnTo>
                      <a:pt x="6872" y="1638"/>
                    </a:lnTo>
                    <a:lnTo>
                      <a:pt x="6885" y="1637"/>
                    </a:lnTo>
                    <a:close/>
                    <a:moveTo>
                      <a:pt x="7002" y="839"/>
                    </a:moveTo>
                    <a:lnTo>
                      <a:pt x="7013" y="839"/>
                    </a:lnTo>
                    <a:lnTo>
                      <a:pt x="7036" y="848"/>
                    </a:lnTo>
                    <a:lnTo>
                      <a:pt x="7052" y="865"/>
                    </a:lnTo>
                    <a:lnTo>
                      <a:pt x="7062" y="886"/>
                    </a:lnTo>
                    <a:lnTo>
                      <a:pt x="7062" y="898"/>
                    </a:lnTo>
                    <a:lnTo>
                      <a:pt x="7062" y="911"/>
                    </a:lnTo>
                    <a:lnTo>
                      <a:pt x="7052" y="931"/>
                    </a:lnTo>
                    <a:lnTo>
                      <a:pt x="7036" y="948"/>
                    </a:lnTo>
                    <a:lnTo>
                      <a:pt x="7013" y="957"/>
                    </a:lnTo>
                    <a:lnTo>
                      <a:pt x="7002" y="958"/>
                    </a:lnTo>
                    <a:lnTo>
                      <a:pt x="6989" y="957"/>
                    </a:lnTo>
                    <a:lnTo>
                      <a:pt x="6967" y="948"/>
                    </a:lnTo>
                    <a:lnTo>
                      <a:pt x="6950" y="931"/>
                    </a:lnTo>
                    <a:lnTo>
                      <a:pt x="6940" y="911"/>
                    </a:lnTo>
                    <a:lnTo>
                      <a:pt x="6940" y="898"/>
                    </a:lnTo>
                    <a:lnTo>
                      <a:pt x="6940" y="886"/>
                    </a:lnTo>
                    <a:lnTo>
                      <a:pt x="6950" y="865"/>
                    </a:lnTo>
                    <a:lnTo>
                      <a:pt x="6967" y="848"/>
                    </a:lnTo>
                    <a:lnTo>
                      <a:pt x="6989" y="839"/>
                    </a:lnTo>
                    <a:lnTo>
                      <a:pt x="7002" y="839"/>
                    </a:lnTo>
                    <a:close/>
                    <a:moveTo>
                      <a:pt x="7726" y="1579"/>
                    </a:moveTo>
                    <a:lnTo>
                      <a:pt x="7739" y="1580"/>
                    </a:lnTo>
                    <a:lnTo>
                      <a:pt x="7761" y="1589"/>
                    </a:lnTo>
                    <a:lnTo>
                      <a:pt x="7776" y="1605"/>
                    </a:lnTo>
                    <a:lnTo>
                      <a:pt x="7787" y="1627"/>
                    </a:lnTo>
                    <a:lnTo>
                      <a:pt x="7788" y="1640"/>
                    </a:lnTo>
                    <a:lnTo>
                      <a:pt x="7787" y="1651"/>
                    </a:lnTo>
                    <a:lnTo>
                      <a:pt x="7776" y="1673"/>
                    </a:lnTo>
                    <a:lnTo>
                      <a:pt x="7761" y="1688"/>
                    </a:lnTo>
                    <a:lnTo>
                      <a:pt x="7739" y="1699"/>
                    </a:lnTo>
                    <a:lnTo>
                      <a:pt x="7726" y="1699"/>
                    </a:lnTo>
                    <a:lnTo>
                      <a:pt x="7713" y="1699"/>
                    </a:lnTo>
                    <a:lnTo>
                      <a:pt x="7691" y="1688"/>
                    </a:lnTo>
                    <a:lnTo>
                      <a:pt x="7674" y="1673"/>
                    </a:lnTo>
                    <a:lnTo>
                      <a:pt x="7666" y="1651"/>
                    </a:lnTo>
                    <a:lnTo>
                      <a:pt x="7664" y="1640"/>
                    </a:lnTo>
                    <a:lnTo>
                      <a:pt x="7666" y="1627"/>
                    </a:lnTo>
                    <a:lnTo>
                      <a:pt x="7674" y="1605"/>
                    </a:lnTo>
                    <a:lnTo>
                      <a:pt x="7691" y="1589"/>
                    </a:lnTo>
                    <a:lnTo>
                      <a:pt x="7713" y="1580"/>
                    </a:lnTo>
                    <a:lnTo>
                      <a:pt x="7726" y="1579"/>
                    </a:lnTo>
                    <a:close/>
                    <a:moveTo>
                      <a:pt x="7437" y="2359"/>
                    </a:moveTo>
                    <a:lnTo>
                      <a:pt x="7448" y="2361"/>
                    </a:lnTo>
                    <a:lnTo>
                      <a:pt x="7471" y="2370"/>
                    </a:lnTo>
                    <a:lnTo>
                      <a:pt x="7487" y="2385"/>
                    </a:lnTo>
                    <a:lnTo>
                      <a:pt x="7497" y="2407"/>
                    </a:lnTo>
                    <a:lnTo>
                      <a:pt x="7497" y="2420"/>
                    </a:lnTo>
                    <a:lnTo>
                      <a:pt x="7497" y="2431"/>
                    </a:lnTo>
                    <a:lnTo>
                      <a:pt x="7487" y="2453"/>
                    </a:lnTo>
                    <a:lnTo>
                      <a:pt x="7471" y="2469"/>
                    </a:lnTo>
                    <a:lnTo>
                      <a:pt x="7448" y="2479"/>
                    </a:lnTo>
                    <a:lnTo>
                      <a:pt x="7437" y="2479"/>
                    </a:lnTo>
                    <a:lnTo>
                      <a:pt x="7424" y="2479"/>
                    </a:lnTo>
                    <a:lnTo>
                      <a:pt x="7401" y="2469"/>
                    </a:lnTo>
                    <a:lnTo>
                      <a:pt x="7385" y="2453"/>
                    </a:lnTo>
                    <a:lnTo>
                      <a:pt x="7375" y="2431"/>
                    </a:lnTo>
                    <a:lnTo>
                      <a:pt x="7375" y="2420"/>
                    </a:lnTo>
                    <a:lnTo>
                      <a:pt x="7375" y="2407"/>
                    </a:lnTo>
                    <a:lnTo>
                      <a:pt x="7385" y="2385"/>
                    </a:lnTo>
                    <a:lnTo>
                      <a:pt x="7401" y="2370"/>
                    </a:lnTo>
                    <a:lnTo>
                      <a:pt x="7424" y="2361"/>
                    </a:lnTo>
                    <a:lnTo>
                      <a:pt x="7437" y="2359"/>
                    </a:lnTo>
                    <a:close/>
                    <a:moveTo>
                      <a:pt x="4249" y="0"/>
                    </a:moveTo>
                    <a:lnTo>
                      <a:pt x="4260" y="1"/>
                    </a:lnTo>
                    <a:lnTo>
                      <a:pt x="4283" y="10"/>
                    </a:lnTo>
                    <a:lnTo>
                      <a:pt x="4299" y="25"/>
                    </a:lnTo>
                    <a:lnTo>
                      <a:pt x="4309" y="47"/>
                    </a:lnTo>
                    <a:lnTo>
                      <a:pt x="4309" y="60"/>
                    </a:lnTo>
                    <a:lnTo>
                      <a:pt x="4309" y="72"/>
                    </a:lnTo>
                    <a:lnTo>
                      <a:pt x="4299" y="93"/>
                    </a:lnTo>
                    <a:lnTo>
                      <a:pt x="4283" y="109"/>
                    </a:lnTo>
                    <a:lnTo>
                      <a:pt x="4260" y="119"/>
                    </a:lnTo>
                    <a:lnTo>
                      <a:pt x="4249" y="119"/>
                    </a:lnTo>
                    <a:lnTo>
                      <a:pt x="4236" y="119"/>
                    </a:lnTo>
                    <a:lnTo>
                      <a:pt x="4214" y="109"/>
                    </a:lnTo>
                    <a:lnTo>
                      <a:pt x="4197" y="93"/>
                    </a:lnTo>
                    <a:lnTo>
                      <a:pt x="4188" y="72"/>
                    </a:lnTo>
                    <a:lnTo>
                      <a:pt x="4187" y="60"/>
                    </a:lnTo>
                    <a:lnTo>
                      <a:pt x="4188" y="47"/>
                    </a:lnTo>
                    <a:lnTo>
                      <a:pt x="4197" y="25"/>
                    </a:lnTo>
                    <a:lnTo>
                      <a:pt x="4214" y="10"/>
                    </a:lnTo>
                    <a:lnTo>
                      <a:pt x="4236" y="1"/>
                    </a:lnTo>
                    <a:lnTo>
                      <a:pt x="4249" y="0"/>
                    </a:lnTo>
                    <a:close/>
                    <a:moveTo>
                      <a:pt x="62" y="1987"/>
                    </a:moveTo>
                    <a:lnTo>
                      <a:pt x="75" y="1988"/>
                    </a:lnTo>
                    <a:lnTo>
                      <a:pt x="96" y="1997"/>
                    </a:lnTo>
                    <a:lnTo>
                      <a:pt x="113" y="2012"/>
                    </a:lnTo>
                    <a:lnTo>
                      <a:pt x="122" y="2034"/>
                    </a:lnTo>
                    <a:lnTo>
                      <a:pt x="124" y="2047"/>
                    </a:lnTo>
                    <a:lnTo>
                      <a:pt x="122" y="2059"/>
                    </a:lnTo>
                    <a:lnTo>
                      <a:pt x="113" y="2080"/>
                    </a:lnTo>
                    <a:lnTo>
                      <a:pt x="96" y="2096"/>
                    </a:lnTo>
                    <a:lnTo>
                      <a:pt x="75" y="2106"/>
                    </a:lnTo>
                    <a:lnTo>
                      <a:pt x="62" y="2106"/>
                    </a:lnTo>
                    <a:lnTo>
                      <a:pt x="49" y="2106"/>
                    </a:lnTo>
                    <a:lnTo>
                      <a:pt x="27" y="2096"/>
                    </a:lnTo>
                    <a:lnTo>
                      <a:pt x="10" y="2080"/>
                    </a:lnTo>
                    <a:lnTo>
                      <a:pt x="1" y="2059"/>
                    </a:lnTo>
                    <a:lnTo>
                      <a:pt x="0" y="2047"/>
                    </a:lnTo>
                    <a:lnTo>
                      <a:pt x="1" y="2034"/>
                    </a:lnTo>
                    <a:lnTo>
                      <a:pt x="10" y="2012"/>
                    </a:lnTo>
                    <a:lnTo>
                      <a:pt x="27" y="1997"/>
                    </a:lnTo>
                    <a:lnTo>
                      <a:pt x="49" y="1988"/>
                    </a:lnTo>
                    <a:lnTo>
                      <a:pt x="62" y="1987"/>
                    </a:lnTo>
                    <a:close/>
                    <a:moveTo>
                      <a:pt x="1245" y="1532"/>
                    </a:moveTo>
                    <a:lnTo>
                      <a:pt x="1258" y="1533"/>
                    </a:lnTo>
                    <a:lnTo>
                      <a:pt x="1280" y="1542"/>
                    </a:lnTo>
                    <a:lnTo>
                      <a:pt x="1297" y="1559"/>
                    </a:lnTo>
                    <a:lnTo>
                      <a:pt x="1306" y="1579"/>
                    </a:lnTo>
                    <a:lnTo>
                      <a:pt x="1307" y="1592"/>
                    </a:lnTo>
                    <a:lnTo>
                      <a:pt x="1306" y="1604"/>
                    </a:lnTo>
                    <a:lnTo>
                      <a:pt x="1297" y="1625"/>
                    </a:lnTo>
                    <a:lnTo>
                      <a:pt x="1280" y="1642"/>
                    </a:lnTo>
                    <a:lnTo>
                      <a:pt x="1258" y="1651"/>
                    </a:lnTo>
                    <a:lnTo>
                      <a:pt x="1245" y="1651"/>
                    </a:lnTo>
                    <a:lnTo>
                      <a:pt x="1234" y="1651"/>
                    </a:lnTo>
                    <a:lnTo>
                      <a:pt x="1211" y="1642"/>
                    </a:lnTo>
                    <a:lnTo>
                      <a:pt x="1195" y="1625"/>
                    </a:lnTo>
                    <a:lnTo>
                      <a:pt x="1185" y="1604"/>
                    </a:lnTo>
                    <a:lnTo>
                      <a:pt x="1183" y="1592"/>
                    </a:lnTo>
                    <a:lnTo>
                      <a:pt x="1185" y="1579"/>
                    </a:lnTo>
                    <a:lnTo>
                      <a:pt x="1195" y="1559"/>
                    </a:lnTo>
                    <a:lnTo>
                      <a:pt x="1211" y="1542"/>
                    </a:lnTo>
                    <a:lnTo>
                      <a:pt x="1234" y="1533"/>
                    </a:lnTo>
                    <a:lnTo>
                      <a:pt x="1245" y="1532"/>
                    </a:lnTo>
                    <a:close/>
                    <a:moveTo>
                      <a:pt x="829" y="2508"/>
                    </a:moveTo>
                    <a:lnTo>
                      <a:pt x="842" y="2509"/>
                    </a:lnTo>
                    <a:lnTo>
                      <a:pt x="864" y="2518"/>
                    </a:lnTo>
                    <a:lnTo>
                      <a:pt x="881" y="2535"/>
                    </a:lnTo>
                    <a:lnTo>
                      <a:pt x="890" y="2555"/>
                    </a:lnTo>
                    <a:lnTo>
                      <a:pt x="891" y="2568"/>
                    </a:lnTo>
                    <a:lnTo>
                      <a:pt x="890" y="2580"/>
                    </a:lnTo>
                    <a:lnTo>
                      <a:pt x="881" y="2601"/>
                    </a:lnTo>
                    <a:lnTo>
                      <a:pt x="864" y="2619"/>
                    </a:lnTo>
                    <a:lnTo>
                      <a:pt x="842" y="2627"/>
                    </a:lnTo>
                    <a:lnTo>
                      <a:pt x="829" y="2627"/>
                    </a:lnTo>
                    <a:lnTo>
                      <a:pt x="816" y="2627"/>
                    </a:lnTo>
                    <a:lnTo>
                      <a:pt x="795" y="2619"/>
                    </a:lnTo>
                    <a:lnTo>
                      <a:pt x="777" y="2601"/>
                    </a:lnTo>
                    <a:lnTo>
                      <a:pt x="769" y="2580"/>
                    </a:lnTo>
                    <a:lnTo>
                      <a:pt x="767" y="2568"/>
                    </a:lnTo>
                    <a:lnTo>
                      <a:pt x="769" y="2555"/>
                    </a:lnTo>
                    <a:lnTo>
                      <a:pt x="777" y="2535"/>
                    </a:lnTo>
                    <a:lnTo>
                      <a:pt x="795" y="2518"/>
                    </a:lnTo>
                    <a:lnTo>
                      <a:pt x="816" y="2509"/>
                    </a:lnTo>
                    <a:lnTo>
                      <a:pt x="829" y="2508"/>
                    </a:lnTo>
                    <a:close/>
                    <a:moveTo>
                      <a:pt x="2118" y="668"/>
                    </a:moveTo>
                    <a:lnTo>
                      <a:pt x="2131" y="669"/>
                    </a:lnTo>
                    <a:lnTo>
                      <a:pt x="2154" y="678"/>
                    </a:lnTo>
                    <a:lnTo>
                      <a:pt x="2170" y="694"/>
                    </a:lnTo>
                    <a:lnTo>
                      <a:pt x="2180" y="715"/>
                    </a:lnTo>
                    <a:lnTo>
                      <a:pt x="2180" y="728"/>
                    </a:lnTo>
                    <a:lnTo>
                      <a:pt x="2180" y="740"/>
                    </a:lnTo>
                    <a:lnTo>
                      <a:pt x="2170" y="761"/>
                    </a:lnTo>
                    <a:lnTo>
                      <a:pt x="2154" y="778"/>
                    </a:lnTo>
                    <a:lnTo>
                      <a:pt x="2131" y="787"/>
                    </a:lnTo>
                    <a:lnTo>
                      <a:pt x="2118" y="787"/>
                    </a:lnTo>
                    <a:lnTo>
                      <a:pt x="2106" y="787"/>
                    </a:lnTo>
                    <a:lnTo>
                      <a:pt x="2083" y="778"/>
                    </a:lnTo>
                    <a:lnTo>
                      <a:pt x="2067" y="761"/>
                    </a:lnTo>
                    <a:lnTo>
                      <a:pt x="2057" y="740"/>
                    </a:lnTo>
                    <a:lnTo>
                      <a:pt x="2057" y="728"/>
                    </a:lnTo>
                    <a:lnTo>
                      <a:pt x="2057" y="715"/>
                    </a:lnTo>
                    <a:lnTo>
                      <a:pt x="2067" y="694"/>
                    </a:lnTo>
                    <a:lnTo>
                      <a:pt x="2083" y="678"/>
                    </a:lnTo>
                    <a:lnTo>
                      <a:pt x="2106" y="669"/>
                    </a:lnTo>
                    <a:lnTo>
                      <a:pt x="2118" y="668"/>
                    </a:lnTo>
                    <a:close/>
                    <a:moveTo>
                      <a:pt x="5943" y="1029"/>
                    </a:moveTo>
                    <a:lnTo>
                      <a:pt x="5956" y="1029"/>
                    </a:lnTo>
                    <a:lnTo>
                      <a:pt x="5978" y="1039"/>
                    </a:lnTo>
                    <a:lnTo>
                      <a:pt x="5995" y="1055"/>
                    </a:lnTo>
                    <a:lnTo>
                      <a:pt x="6004" y="1077"/>
                    </a:lnTo>
                    <a:lnTo>
                      <a:pt x="6005" y="1088"/>
                    </a:lnTo>
                    <a:lnTo>
                      <a:pt x="6004" y="1101"/>
                    </a:lnTo>
                    <a:lnTo>
                      <a:pt x="5995" y="1123"/>
                    </a:lnTo>
                    <a:lnTo>
                      <a:pt x="5978" y="1138"/>
                    </a:lnTo>
                    <a:lnTo>
                      <a:pt x="5956" y="1147"/>
                    </a:lnTo>
                    <a:lnTo>
                      <a:pt x="5943" y="1149"/>
                    </a:lnTo>
                    <a:lnTo>
                      <a:pt x="5931" y="1147"/>
                    </a:lnTo>
                    <a:lnTo>
                      <a:pt x="5909" y="1138"/>
                    </a:lnTo>
                    <a:lnTo>
                      <a:pt x="5892" y="1123"/>
                    </a:lnTo>
                    <a:lnTo>
                      <a:pt x="5883" y="1101"/>
                    </a:lnTo>
                    <a:lnTo>
                      <a:pt x="5882" y="1088"/>
                    </a:lnTo>
                    <a:lnTo>
                      <a:pt x="5883" y="1077"/>
                    </a:lnTo>
                    <a:lnTo>
                      <a:pt x="5892" y="1055"/>
                    </a:lnTo>
                    <a:lnTo>
                      <a:pt x="5909" y="1039"/>
                    </a:lnTo>
                    <a:lnTo>
                      <a:pt x="5931" y="1029"/>
                    </a:lnTo>
                    <a:lnTo>
                      <a:pt x="5943" y="10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" name="Rectangle 14">
                <a:extLst>
                  <a:ext uri="{FF2B5EF4-FFF2-40B4-BE49-F238E27FC236}">
                    <a16:creationId xmlns:a16="http://schemas.microsoft.com/office/drawing/2014/main" id="{B4D54F88-30AF-4EFD-AAB9-C72607716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3868" y="1835149"/>
                <a:ext cx="461963" cy="19796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Rectangle 15">
                <a:extLst>
                  <a:ext uri="{FF2B5EF4-FFF2-40B4-BE49-F238E27FC236}">
                    <a16:creationId xmlns:a16="http://schemas.microsoft.com/office/drawing/2014/main" id="{DE441C7D-B97D-419E-A46F-B0DEC49BA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5943" y="1665287"/>
                <a:ext cx="277813" cy="301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" name="Freeform 16">
                <a:extLst>
                  <a:ext uri="{FF2B5EF4-FFF2-40B4-BE49-F238E27FC236}">
                    <a16:creationId xmlns:a16="http://schemas.microsoft.com/office/drawing/2014/main" id="{3A087753-9C2B-4A47-BE71-744D8A8CE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3418" y="1273174"/>
                <a:ext cx="26988" cy="598487"/>
              </a:xfrm>
              <a:custGeom>
                <a:avLst/>
                <a:gdLst>
                  <a:gd name="T0" fmla="*/ 52 w 52"/>
                  <a:gd name="T1" fmla="*/ 1129 h 1129"/>
                  <a:gd name="T2" fmla="*/ 26 w 52"/>
                  <a:gd name="T3" fmla="*/ 1117 h 1129"/>
                  <a:gd name="T4" fmla="*/ 0 w 52"/>
                  <a:gd name="T5" fmla="*/ 1127 h 1129"/>
                  <a:gd name="T6" fmla="*/ 18 w 52"/>
                  <a:gd name="T7" fmla="*/ 364 h 1129"/>
                  <a:gd name="T8" fmla="*/ 26 w 52"/>
                  <a:gd name="T9" fmla="*/ 0 h 1129"/>
                  <a:gd name="T10" fmla="*/ 39 w 52"/>
                  <a:gd name="T11" fmla="*/ 14 h 1129"/>
                  <a:gd name="T12" fmla="*/ 44 w 52"/>
                  <a:gd name="T13" fmla="*/ 364 h 1129"/>
                  <a:gd name="T14" fmla="*/ 52 w 52"/>
                  <a:gd name="T15" fmla="*/ 11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1129">
                    <a:moveTo>
                      <a:pt x="52" y="1129"/>
                    </a:moveTo>
                    <a:lnTo>
                      <a:pt x="26" y="1117"/>
                    </a:lnTo>
                    <a:lnTo>
                      <a:pt x="0" y="1127"/>
                    </a:lnTo>
                    <a:lnTo>
                      <a:pt x="18" y="364"/>
                    </a:lnTo>
                    <a:lnTo>
                      <a:pt x="26" y="0"/>
                    </a:lnTo>
                    <a:lnTo>
                      <a:pt x="39" y="14"/>
                    </a:lnTo>
                    <a:lnTo>
                      <a:pt x="44" y="364"/>
                    </a:lnTo>
                    <a:lnTo>
                      <a:pt x="52" y="1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" name="Rectangle 48">
                <a:extLst>
                  <a:ext uri="{FF2B5EF4-FFF2-40B4-BE49-F238E27FC236}">
                    <a16:creationId xmlns:a16="http://schemas.microsoft.com/office/drawing/2014/main" id="{142C592B-7EA1-4DA5-A5AA-15A09266C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9430" y="2862262"/>
                <a:ext cx="503238" cy="952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Rectangle 49">
                <a:extLst>
                  <a:ext uri="{FF2B5EF4-FFF2-40B4-BE49-F238E27FC236}">
                    <a16:creationId xmlns:a16="http://schemas.microsoft.com/office/drawing/2014/main" id="{46EB1AE5-4D3C-45B0-AAFE-2EE2C1DBC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2293" y="2771774"/>
                <a:ext cx="106363" cy="1889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Freeform 50">
                <a:extLst>
                  <a:ext uri="{FF2B5EF4-FFF2-40B4-BE49-F238E27FC236}">
                    <a16:creationId xmlns:a16="http://schemas.microsoft.com/office/drawing/2014/main" id="{130CB7F7-2AD5-4BBF-AAA7-ED1AF9C5A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1505" y="2359024"/>
                <a:ext cx="15875" cy="431800"/>
              </a:xfrm>
              <a:custGeom>
                <a:avLst/>
                <a:gdLst>
                  <a:gd name="T0" fmla="*/ 30 w 30"/>
                  <a:gd name="T1" fmla="*/ 815 h 815"/>
                  <a:gd name="T2" fmla="*/ 15 w 30"/>
                  <a:gd name="T3" fmla="*/ 809 h 815"/>
                  <a:gd name="T4" fmla="*/ 0 w 30"/>
                  <a:gd name="T5" fmla="*/ 815 h 815"/>
                  <a:gd name="T6" fmla="*/ 10 w 30"/>
                  <a:gd name="T7" fmla="*/ 410 h 815"/>
                  <a:gd name="T8" fmla="*/ 20 w 30"/>
                  <a:gd name="T9" fmla="*/ 0 h 815"/>
                  <a:gd name="T10" fmla="*/ 25 w 30"/>
                  <a:gd name="T11" fmla="*/ 410 h 815"/>
                  <a:gd name="T12" fmla="*/ 30 w 30"/>
                  <a:gd name="T13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15">
                    <a:moveTo>
                      <a:pt x="30" y="815"/>
                    </a:moveTo>
                    <a:lnTo>
                      <a:pt x="15" y="809"/>
                    </a:lnTo>
                    <a:lnTo>
                      <a:pt x="0" y="815"/>
                    </a:lnTo>
                    <a:lnTo>
                      <a:pt x="10" y="410"/>
                    </a:lnTo>
                    <a:lnTo>
                      <a:pt x="20" y="0"/>
                    </a:lnTo>
                    <a:lnTo>
                      <a:pt x="25" y="410"/>
                    </a:lnTo>
                    <a:lnTo>
                      <a:pt x="30" y="8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Rectangle 58">
                <a:extLst>
                  <a:ext uri="{FF2B5EF4-FFF2-40B4-BE49-F238E27FC236}">
                    <a16:creationId xmlns:a16="http://schemas.microsoft.com/office/drawing/2014/main" id="{2351FA74-C445-4DE8-8FC1-E7F3D4BE4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8593" y="3275012"/>
                <a:ext cx="555625" cy="542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Rectangle 62">
                <a:extLst>
                  <a:ext uri="{FF2B5EF4-FFF2-40B4-BE49-F238E27FC236}">
                    <a16:creationId xmlns:a16="http://schemas.microsoft.com/office/drawing/2014/main" id="{656ECDA4-E3E8-45FA-A4AB-646340165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9943" y="3267074"/>
                <a:ext cx="282575" cy="5445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" name="Rectangle 114">
                <a:extLst>
                  <a:ext uri="{FF2B5EF4-FFF2-40B4-BE49-F238E27FC236}">
                    <a16:creationId xmlns:a16="http://schemas.microsoft.com/office/drawing/2014/main" id="{3B8C2EE1-DAB2-4610-AD11-3B94A8CD4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2093" y="3332162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Rectangle 115">
                <a:extLst>
                  <a:ext uri="{FF2B5EF4-FFF2-40B4-BE49-F238E27FC236}">
                    <a16:creationId xmlns:a16="http://schemas.microsoft.com/office/drawing/2014/main" id="{73BD6CBC-8C29-42B6-BD59-B89C5872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2093" y="3375024"/>
                <a:ext cx="417513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" name="Rectangle 116">
                <a:extLst>
                  <a:ext uri="{FF2B5EF4-FFF2-40B4-BE49-F238E27FC236}">
                    <a16:creationId xmlns:a16="http://schemas.microsoft.com/office/drawing/2014/main" id="{43920540-CA78-4B06-BC7E-E315C6EDA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2093" y="3416299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" name="Rectangle 117">
                <a:extLst>
                  <a:ext uri="{FF2B5EF4-FFF2-40B4-BE49-F238E27FC236}">
                    <a16:creationId xmlns:a16="http://schemas.microsoft.com/office/drawing/2014/main" id="{B6D958E8-4C42-47CD-BB72-A056E88D9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2093" y="3457574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" name="Rectangle 118">
                <a:extLst>
                  <a:ext uri="{FF2B5EF4-FFF2-40B4-BE49-F238E27FC236}">
                    <a16:creationId xmlns:a16="http://schemas.microsoft.com/office/drawing/2014/main" id="{BC1CE2D9-EFFD-4419-B7F0-CC14E4C85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2093" y="3500437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" name="Rectangle 119">
                <a:extLst>
                  <a:ext uri="{FF2B5EF4-FFF2-40B4-BE49-F238E27FC236}">
                    <a16:creationId xmlns:a16="http://schemas.microsoft.com/office/drawing/2014/main" id="{5273BA27-3979-4342-9E7C-2DC180740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2093" y="3543299"/>
                <a:ext cx="417513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" name="Rectangle 120">
                <a:extLst>
                  <a:ext uri="{FF2B5EF4-FFF2-40B4-BE49-F238E27FC236}">
                    <a16:creationId xmlns:a16="http://schemas.microsoft.com/office/drawing/2014/main" id="{3F84CE6D-A8C2-472A-B957-63A43F9E9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2093" y="3584574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" name="Rectangle 121">
                <a:extLst>
                  <a:ext uri="{FF2B5EF4-FFF2-40B4-BE49-F238E27FC236}">
                    <a16:creationId xmlns:a16="http://schemas.microsoft.com/office/drawing/2014/main" id="{565D3652-D860-4C2A-8052-A4600297B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2093" y="3627437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" name="Rectangle 122">
                <a:extLst>
                  <a:ext uri="{FF2B5EF4-FFF2-40B4-BE49-F238E27FC236}">
                    <a16:creationId xmlns:a16="http://schemas.microsoft.com/office/drawing/2014/main" id="{3E3088D3-4508-48EC-90E9-1181C6D16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2093" y="3668712"/>
                <a:ext cx="41751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" name="Rectangle 123">
                <a:extLst>
                  <a:ext uri="{FF2B5EF4-FFF2-40B4-BE49-F238E27FC236}">
                    <a16:creationId xmlns:a16="http://schemas.microsoft.com/office/drawing/2014/main" id="{FA7BD1FE-8DB3-4471-833F-41138FBF4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2093" y="3711574"/>
                <a:ext cx="417513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" name="Rectangle 124">
                <a:extLst>
                  <a:ext uri="{FF2B5EF4-FFF2-40B4-BE49-F238E27FC236}">
                    <a16:creationId xmlns:a16="http://schemas.microsoft.com/office/drawing/2014/main" id="{6714FCDA-8515-4256-8FF4-862B3828F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332162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" name="Rectangle 125">
                <a:extLst>
                  <a:ext uri="{FF2B5EF4-FFF2-40B4-BE49-F238E27FC236}">
                    <a16:creationId xmlns:a16="http://schemas.microsoft.com/office/drawing/2014/main" id="{FC03E05B-464B-4762-9D09-8DB6A85BF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300412"/>
                <a:ext cx="2349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" name="Rectangle 126">
                <a:extLst>
                  <a:ext uri="{FF2B5EF4-FFF2-40B4-BE49-F238E27FC236}">
                    <a16:creationId xmlns:a16="http://schemas.microsoft.com/office/drawing/2014/main" id="{597E6BFF-9977-4300-9117-64A28CAD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363912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" name="Rectangle 127">
                <a:extLst>
                  <a:ext uri="{FF2B5EF4-FFF2-40B4-BE49-F238E27FC236}">
                    <a16:creationId xmlns:a16="http://schemas.microsoft.com/office/drawing/2014/main" id="{2EDACDC1-CECD-47E2-AC1E-2838E619A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397249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" name="Rectangle 128">
                <a:extLst>
                  <a:ext uri="{FF2B5EF4-FFF2-40B4-BE49-F238E27FC236}">
                    <a16:creationId xmlns:a16="http://schemas.microsoft.com/office/drawing/2014/main" id="{54C04DC2-131D-435E-AFF1-B892DC46F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430587"/>
                <a:ext cx="2349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" name="Rectangle 129">
                <a:extLst>
                  <a:ext uri="{FF2B5EF4-FFF2-40B4-BE49-F238E27FC236}">
                    <a16:creationId xmlns:a16="http://schemas.microsoft.com/office/drawing/2014/main" id="{4EB60C6D-9487-4842-9D63-BF99A6500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462337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" name="Rectangle 130">
                <a:extLst>
                  <a:ext uri="{FF2B5EF4-FFF2-40B4-BE49-F238E27FC236}">
                    <a16:creationId xmlns:a16="http://schemas.microsoft.com/office/drawing/2014/main" id="{312F6FD1-9F6F-4CD7-8A68-0B5166746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494087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" name="Rectangle 131">
                <a:extLst>
                  <a:ext uri="{FF2B5EF4-FFF2-40B4-BE49-F238E27FC236}">
                    <a16:creationId xmlns:a16="http://schemas.microsoft.com/office/drawing/2014/main" id="{52F9BDEE-1B0A-43EC-95F6-B1FAD143B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527424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" name="Rectangle 132">
                <a:extLst>
                  <a:ext uri="{FF2B5EF4-FFF2-40B4-BE49-F238E27FC236}">
                    <a16:creationId xmlns:a16="http://schemas.microsoft.com/office/drawing/2014/main" id="{9CDD7CFD-9B91-48F0-AA15-2BE86CB9B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560762"/>
                <a:ext cx="2349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" name="Rectangle 133">
                <a:extLst>
                  <a:ext uri="{FF2B5EF4-FFF2-40B4-BE49-F238E27FC236}">
                    <a16:creationId xmlns:a16="http://schemas.microsoft.com/office/drawing/2014/main" id="{8AD7FA67-BB94-428D-A793-F40F3178E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592512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" name="Rectangle 134">
                <a:extLst>
                  <a:ext uri="{FF2B5EF4-FFF2-40B4-BE49-F238E27FC236}">
                    <a16:creationId xmlns:a16="http://schemas.microsoft.com/office/drawing/2014/main" id="{65C6BF3E-1E03-4B7F-8D02-829C7D2A9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625849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" name="Rectangle 135">
                <a:extLst>
                  <a:ext uri="{FF2B5EF4-FFF2-40B4-BE49-F238E27FC236}">
                    <a16:creationId xmlns:a16="http://schemas.microsoft.com/office/drawing/2014/main" id="{89270215-7630-4D61-B9F9-5051A814B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657599"/>
                <a:ext cx="234950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" name="Rectangle 136">
                <a:extLst>
                  <a:ext uri="{FF2B5EF4-FFF2-40B4-BE49-F238E27FC236}">
                    <a16:creationId xmlns:a16="http://schemas.microsoft.com/office/drawing/2014/main" id="{696C375A-E94A-42D0-BC35-758462C4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755" y="3690937"/>
                <a:ext cx="2349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" name="Rectangle 41">
                <a:extLst>
                  <a:ext uri="{FF2B5EF4-FFF2-40B4-BE49-F238E27FC236}">
                    <a16:creationId xmlns:a16="http://schemas.microsoft.com/office/drawing/2014/main" id="{F135AF67-F02D-4D6F-A6D8-4E028D9F9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6188" y="3429000"/>
                <a:ext cx="744538" cy="384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" name="Rectangle 66">
                <a:extLst>
                  <a:ext uri="{FF2B5EF4-FFF2-40B4-BE49-F238E27FC236}">
                    <a16:creationId xmlns:a16="http://schemas.microsoft.com/office/drawing/2014/main" id="{47C2137F-0B90-46E3-BBCC-0E0311826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1275" y="3495675"/>
                <a:ext cx="596900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Rectangle 67">
                <a:extLst>
                  <a:ext uri="{FF2B5EF4-FFF2-40B4-BE49-F238E27FC236}">
                    <a16:creationId xmlns:a16="http://schemas.microsoft.com/office/drawing/2014/main" id="{1140A764-14A5-4F7F-BC1C-94CF2AB77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1275" y="3582987"/>
                <a:ext cx="596900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Rectangle 68">
                <a:extLst>
                  <a:ext uri="{FF2B5EF4-FFF2-40B4-BE49-F238E27FC236}">
                    <a16:creationId xmlns:a16="http://schemas.microsoft.com/office/drawing/2014/main" id="{89A63258-D923-4F3A-AE8A-8E354EA8A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1275" y="3659187"/>
                <a:ext cx="596900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" name="Rectangle 41">
                <a:extLst>
                  <a:ext uri="{FF2B5EF4-FFF2-40B4-BE49-F238E27FC236}">
                    <a16:creationId xmlns:a16="http://schemas.microsoft.com/office/drawing/2014/main" id="{4073DCA8-B017-44D2-A09E-321C2EBBF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19" y="3595688"/>
                <a:ext cx="744538" cy="2285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" name="Rectangle 68">
                <a:extLst>
                  <a:ext uri="{FF2B5EF4-FFF2-40B4-BE49-F238E27FC236}">
                    <a16:creationId xmlns:a16="http://schemas.microsoft.com/office/drawing/2014/main" id="{401B1EBA-9CC9-47E8-AF65-14B526D3F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406" y="3708398"/>
                <a:ext cx="596900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" name="Rectangle 41">
                <a:extLst>
                  <a:ext uri="{FF2B5EF4-FFF2-40B4-BE49-F238E27FC236}">
                    <a16:creationId xmlns:a16="http://schemas.microsoft.com/office/drawing/2014/main" id="{BD120F7A-E545-4BDB-81A8-E2AD572A1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71214" y="3563938"/>
                <a:ext cx="744538" cy="252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" name="Rectangle 67">
                <a:extLst>
                  <a:ext uri="{FF2B5EF4-FFF2-40B4-BE49-F238E27FC236}">
                    <a16:creationId xmlns:a16="http://schemas.microsoft.com/office/drawing/2014/main" id="{5F851A80-9E14-48D2-8CF0-C6CF29A52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6301" y="3617912"/>
                <a:ext cx="596900" cy="3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" name="Rectangle 68">
                <a:extLst>
                  <a:ext uri="{FF2B5EF4-FFF2-40B4-BE49-F238E27FC236}">
                    <a16:creationId xmlns:a16="http://schemas.microsoft.com/office/drawing/2014/main" id="{DCFC1109-5A57-463F-8E97-FBB3F0E59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6301" y="3694112"/>
                <a:ext cx="596900" cy="3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845AFA86-3832-4BED-AFC6-B313ACF47E0B}"/>
                </a:ext>
              </a:extLst>
            </p:cNvPr>
            <p:cNvSpPr/>
            <p:nvPr/>
          </p:nvSpPr>
          <p:spPr>
            <a:xfrm>
              <a:off x="11663401" y="4447690"/>
              <a:ext cx="529578" cy="169290"/>
            </a:xfrm>
            <a:prstGeom prst="rect">
              <a:avLst/>
            </a:prstGeom>
            <a:solidFill>
              <a:srgbClr val="3E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CC8721-1B0A-4197-9D1D-27110E3473BA}"/>
                </a:ext>
              </a:extLst>
            </p:cNvPr>
            <p:cNvSpPr/>
            <p:nvPr/>
          </p:nvSpPr>
          <p:spPr>
            <a:xfrm>
              <a:off x="0" y="3751796"/>
              <a:ext cx="532660" cy="307750"/>
            </a:xfrm>
            <a:prstGeom prst="rect">
              <a:avLst/>
            </a:prstGeom>
            <a:solidFill>
              <a:srgbClr val="5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자유형 15">
              <a:extLst>
                <a:ext uri="{FF2B5EF4-FFF2-40B4-BE49-F238E27FC236}">
                  <a16:creationId xmlns:a16="http://schemas.microsoft.com/office/drawing/2014/main" id="{8450B68E-3301-4B6B-BD43-A706D9D73F64}"/>
                </a:ext>
              </a:extLst>
            </p:cNvPr>
            <p:cNvSpPr/>
            <p:nvPr/>
          </p:nvSpPr>
          <p:spPr>
            <a:xfrm>
              <a:off x="392906" y="1781131"/>
              <a:ext cx="12408694" cy="3834040"/>
            </a:xfrm>
            <a:custGeom>
              <a:avLst/>
              <a:gdLst>
                <a:gd name="connsiteX0" fmla="*/ 7817827 w 12191999"/>
                <a:gd name="connsiteY0" fmla="*/ 0 h 3834040"/>
                <a:gd name="connsiteX1" fmla="*/ 7817827 w 12191999"/>
                <a:gd name="connsiteY1" fmla="*/ 1 h 3834040"/>
                <a:gd name="connsiteX2" fmla="*/ 7817839 w 12191999"/>
                <a:gd name="connsiteY2" fmla="*/ 2 h 3834040"/>
                <a:gd name="connsiteX3" fmla="*/ 7842942 w 12191999"/>
                <a:gd name="connsiteY3" fmla="*/ 2 h 3834040"/>
                <a:gd name="connsiteX4" fmla="*/ 8231064 w 12191999"/>
                <a:gd name="connsiteY4" fmla="*/ 388124 h 3834040"/>
                <a:gd name="connsiteX5" fmla="*/ 8231064 w 12191999"/>
                <a:gd name="connsiteY5" fmla="*/ 413230 h 3834040"/>
                <a:gd name="connsiteX6" fmla="*/ 8231066 w 12191999"/>
                <a:gd name="connsiteY6" fmla="*/ 413240 h 3834040"/>
                <a:gd name="connsiteX7" fmla="*/ 8231065 w 12191999"/>
                <a:gd name="connsiteY7" fmla="*/ 1663223 h 3834040"/>
                <a:gd name="connsiteX8" fmla="*/ 8218899 w 12191999"/>
                <a:gd name="connsiteY8" fmla="*/ 1732161 h 3834040"/>
                <a:gd name="connsiteX9" fmla="*/ 8231064 w 12191999"/>
                <a:gd name="connsiteY9" fmla="*/ 1792418 h 3834040"/>
                <a:gd name="connsiteX10" fmla="*/ 8231064 w 12191999"/>
                <a:gd name="connsiteY10" fmla="*/ 1937001 h 3834040"/>
                <a:gd name="connsiteX11" fmla="*/ 7890117 w 12191999"/>
                <a:gd name="connsiteY11" fmla="*/ 2277948 h 3834040"/>
                <a:gd name="connsiteX12" fmla="*/ 6604977 w 12191999"/>
                <a:gd name="connsiteY12" fmla="*/ 2277948 h 3834040"/>
                <a:gd name="connsiteX13" fmla="*/ 6604976 w 12191999"/>
                <a:gd name="connsiteY13" fmla="*/ 3007563 h 3834040"/>
                <a:gd name="connsiteX14" fmla="*/ 12191999 w 12191999"/>
                <a:gd name="connsiteY14" fmla="*/ 3007563 h 3834040"/>
                <a:gd name="connsiteX15" fmla="*/ 12191999 w 12191999"/>
                <a:gd name="connsiteY15" fmla="*/ 3834040 h 3834040"/>
                <a:gd name="connsiteX16" fmla="*/ 6140446 w 12191999"/>
                <a:gd name="connsiteY16" fmla="*/ 3834040 h 3834040"/>
                <a:gd name="connsiteX17" fmla="*/ 6140446 w 12191999"/>
                <a:gd name="connsiteY17" fmla="*/ 3828869 h 3834040"/>
                <a:gd name="connsiteX18" fmla="*/ 6108455 w 12191999"/>
                <a:gd name="connsiteY18" fmla="*/ 3825644 h 3834040"/>
                <a:gd name="connsiteX19" fmla="*/ 5778498 w 12191999"/>
                <a:gd name="connsiteY19" fmla="*/ 3420801 h 3834040"/>
                <a:gd name="connsiteX20" fmla="*/ 5778498 w 12191999"/>
                <a:gd name="connsiteY20" fmla="*/ 2016963 h 3834040"/>
                <a:gd name="connsiteX21" fmla="*/ 5786570 w 12191999"/>
                <a:gd name="connsiteY21" fmla="*/ 1976984 h 3834040"/>
                <a:gd name="connsiteX22" fmla="*/ 5778498 w 12191999"/>
                <a:gd name="connsiteY22" fmla="*/ 1937001 h 3834040"/>
                <a:gd name="connsiteX23" fmla="*/ 5778498 w 12191999"/>
                <a:gd name="connsiteY23" fmla="*/ 1792418 h 3834040"/>
                <a:gd name="connsiteX24" fmla="*/ 6119445 w 12191999"/>
                <a:gd name="connsiteY24" fmla="*/ 1451471 h 3834040"/>
                <a:gd name="connsiteX25" fmla="*/ 7404588 w 12191999"/>
                <a:gd name="connsiteY25" fmla="*/ 1451471 h 3834040"/>
                <a:gd name="connsiteX26" fmla="*/ 7404588 w 12191999"/>
                <a:gd name="connsiteY26" fmla="*/ 826479 h 3834040"/>
                <a:gd name="connsiteX27" fmla="*/ 4766896 w 12191999"/>
                <a:gd name="connsiteY27" fmla="*/ 826479 h 3834040"/>
                <a:gd name="connsiteX28" fmla="*/ 4766896 w 12191999"/>
                <a:gd name="connsiteY28" fmla="*/ 2503932 h 3834040"/>
                <a:gd name="connsiteX29" fmla="*/ 4448303 w 12191999"/>
                <a:gd name="connsiteY29" fmla="*/ 2894832 h 3834040"/>
                <a:gd name="connsiteX30" fmla="*/ 4426855 w 12191999"/>
                <a:gd name="connsiteY30" fmla="*/ 2896994 h 3834040"/>
                <a:gd name="connsiteX31" fmla="*/ 4426855 w 12191999"/>
                <a:gd name="connsiteY31" fmla="*/ 2902940 h 3834040"/>
                <a:gd name="connsiteX32" fmla="*/ 0 w 12191999"/>
                <a:gd name="connsiteY32" fmla="*/ 2902940 h 3834040"/>
                <a:gd name="connsiteX33" fmla="*/ 0 w 12191999"/>
                <a:gd name="connsiteY33" fmla="*/ 2076463 h 3834040"/>
                <a:gd name="connsiteX34" fmla="*/ 3940420 w 12191999"/>
                <a:gd name="connsiteY34" fmla="*/ 2076463 h 3834040"/>
                <a:gd name="connsiteX35" fmla="*/ 3940420 w 12191999"/>
                <a:gd name="connsiteY35" fmla="*/ 520461 h 3834040"/>
                <a:gd name="connsiteX36" fmla="*/ 3948707 w 12191999"/>
                <a:gd name="connsiteY36" fmla="*/ 479412 h 3834040"/>
                <a:gd name="connsiteX37" fmla="*/ 3940418 w 12191999"/>
                <a:gd name="connsiteY37" fmla="*/ 438357 h 3834040"/>
                <a:gd name="connsiteX38" fmla="*/ 3940418 w 12191999"/>
                <a:gd name="connsiteY38" fmla="*/ 388124 h 3834040"/>
                <a:gd name="connsiteX39" fmla="*/ 4328540 w 12191999"/>
                <a:gd name="connsiteY39" fmla="*/ 2 h 3834040"/>
                <a:gd name="connsiteX40" fmla="*/ 7817806 w 12191999"/>
                <a:gd name="connsiteY40" fmla="*/ 2 h 38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191999" h="3834040">
                  <a:moveTo>
                    <a:pt x="7817827" y="0"/>
                  </a:moveTo>
                  <a:lnTo>
                    <a:pt x="7817827" y="1"/>
                  </a:lnTo>
                  <a:lnTo>
                    <a:pt x="7817839" y="2"/>
                  </a:lnTo>
                  <a:lnTo>
                    <a:pt x="7842942" y="2"/>
                  </a:lnTo>
                  <a:cubicBezTo>
                    <a:pt x="8057296" y="2"/>
                    <a:pt x="8231064" y="173770"/>
                    <a:pt x="8231064" y="388124"/>
                  </a:cubicBezTo>
                  <a:lnTo>
                    <a:pt x="8231064" y="413230"/>
                  </a:lnTo>
                  <a:lnTo>
                    <a:pt x="8231066" y="413240"/>
                  </a:lnTo>
                  <a:lnTo>
                    <a:pt x="8231065" y="1663223"/>
                  </a:lnTo>
                  <a:lnTo>
                    <a:pt x="8218899" y="1732161"/>
                  </a:lnTo>
                  <a:lnTo>
                    <a:pt x="8231064" y="1792418"/>
                  </a:lnTo>
                  <a:lnTo>
                    <a:pt x="8231064" y="1937001"/>
                  </a:lnTo>
                  <a:cubicBezTo>
                    <a:pt x="8231064" y="2125301"/>
                    <a:pt x="8078417" y="2277948"/>
                    <a:pt x="7890117" y="2277948"/>
                  </a:cubicBezTo>
                  <a:lnTo>
                    <a:pt x="6604977" y="2277948"/>
                  </a:lnTo>
                  <a:lnTo>
                    <a:pt x="6604976" y="3007563"/>
                  </a:lnTo>
                  <a:lnTo>
                    <a:pt x="12191999" y="3007563"/>
                  </a:lnTo>
                  <a:lnTo>
                    <a:pt x="12191999" y="3834040"/>
                  </a:lnTo>
                  <a:lnTo>
                    <a:pt x="6140446" y="3834040"/>
                  </a:lnTo>
                  <a:lnTo>
                    <a:pt x="6140446" y="3828869"/>
                  </a:lnTo>
                  <a:lnTo>
                    <a:pt x="6108455" y="3825644"/>
                  </a:lnTo>
                  <a:cubicBezTo>
                    <a:pt x="5920149" y="3787111"/>
                    <a:pt x="5778498" y="3620498"/>
                    <a:pt x="5778498" y="3420801"/>
                  </a:cubicBezTo>
                  <a:lnTo>
                    <a:pt x="5778498" y="2016963"/>
                  </a:lnTo>
                  <a:lnTo>
                    <a:pt x="5786570" y="1976984"/>
                  </a:lnTo>
                  <a:lnTo>
                    <a:pt x="5778498" y="1937001"/>
                  </a:lnTo>
                  <a:lnTo>
                    <a:pt x="5778498" y="1792418"/>
                  </a:lnTo>
                  <a:cubicBezTo>
                    <a:pt x="5778498" y="1604118"/>
                    <a:pt x="5931145" y="1451471"/>
                    <a:pt x="6119445" y="1451471"/>
                  </a:cubicBezTo>
                  <a:lnTo>
                    <a:pt x="7404588" y="1451471"/>
                  </a:lnTo>
                  <a:lnTo>
                    <a:pt x="7404588" y="826479"/>
                  </a:lnTo>
                  <a:lnTo>
                    <a:pt x="4766896" y="826479"/>
                  </a:lnTo>
                  <a:lnTo>
                    <a:pt x="4766896" y="2503932"/>
                  </a:lnTo>
                  <a:cubicBezTo>
                    <a:pt x="4766896" y="2696751"/>
                    <a:pt x="4630124" y="2857626"/>
                    <a:pt x="4448303" y="2894832"/>
                  </a:cubicBezTo>
                  <a:lnTo>
                    <a:pt x="4426855" y="2896994"/>
                  </a:lnTo>
                  <a:lnTo>
                    <a:pt x="4426855" y="2902940"/>
                  </a:lnTo>
                  <a:lnTo>
                    <a:pt x="0" y="2902940"/>
                  </a:lnTo>
                  <a:lnTo>
                    <a:pt x="0" y="2076463"/>
                  </a:lnTo>
                  <a:lnTo>
                    <a:pt x="3940420" y="2076463"/>
                  </a:lnTo>
                  <a:lnTo>
                    <a:pt x="3940420" y="520461"/>
                  </a:lnTo>
                  <a:lnTo>
                    <a:pt x="3948707" y="479412"/>
                  </a:lnTo>
                  <a:lnTo>
                    <a:pt x="3940418" y="438357"/>
                  </a:lnTo>
                  <a:lnTo>
                    <a:pt x="3940418" y="388124"/>
                  </a:lnTo>
                  <a:cubicBezTo>
                    <a:pt x="3940418" y="173770"/>
                    <a:pt x="4114187" y="2"/>
                    <a:pt x="4328540" y="2"/>
                  </a:cubicBezTo>
                  <a:lnTo>
                    <a:pt x="7817806" y="2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177800" algn="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17390625" lon="0" rev="0"/>
              </a:camera>
              <a:lightRig rig="threePt" dir="t"/>
            </a:scene3d>
            <a:sp3d>
              <a:bevelB w="0" h="158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5" name="직선 연결선 264">
              <a:extLst>
                <a:ext uri="{FF2B5EF4-FFF2-40B4-BE49-F238E27FC236}">
                  <a16:creationId xmlns:a16="http://schemas.microsoft.com/office/drawing/2014/main" id="{C8339CC1-2713-43AF-91EA-C183214BCD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13073"/>
              <a:ext cx="4572000" cy="0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원호 265">
              <a:extLst>
                <a:ext uri="{FF2B5EF4-FFF2-40B4-BE49-F238E27FC236}">
                  <a16:creationId xmlns:a16="http://schemas.microsoft.com/office/drawing/2014/main" id="{B5C4F3B0-4B6D-4805-9079-B3A134950046}"/>
                </a:ext>
              </a:extLst>
            </p:cNvPr>
            <p:cNvSpPr/>
            <p:nvPr/>
          </p:nvSpPr>
          <p:spPr>
            <a:xfrm>
              <a:off x="4363353" y="3577665"/>
              <a:ext cx="333972" cy="333972"/>
            </a:xfrm>
            <a:prstGeom prst="arc">
              <a:avLst>
                <a:gd name="adj1" fmla="val 2464537"/>
                <a:gd name="adj2" fmla="val 5485577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A0722C5-9212-4A4E-971E-11299DE18E58}"/>
                </a:ext>
              </a:extLst>
            </p:cNvPr>
            <p:cNvCxnSpPr>
              <a:cxnSpLocks/>
              <a:stCxn id="268" idx="0"/>
              <a:endCxn id="266" idx="0"/>
            </p:cNvCxnSpPr>
            <p:nvPr/>
          </p:nvCxnSpPr>
          <p:spPr>
            <a:xfrm flipH="1">
              <a:off x="4680768" y="3378908"/>
              <a:ext cx="312728" cy="438238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원호 267">
              <a:extLst>
                <a:ext uri="{FF2B5EF4-FFF2-40B4-BE49-F238E27FC236}">
                  <a16:creationId xmlns:a16="http://schemas.microsoft.com/office/drawing/2014/main" id="{50A39778-6E23-440A-B274-8143317D15CF}"/>
                </a:ext>
              </a:extLst>
            </p:cNvPr>
            <p:cNvSpPr/>
            <p:nvPr/>
          </p:nvSpPr>
          <p:spPr>
            <a:xfrm rot="10800000">
              <a:off x="4990763" y="3242008"/>
              <a:ext cx="333972" cy="333972"/>
            </a:xfrm>
            <a:prstGeom prst="arc">
              <a:avLst>
                <a:gd name="adj1" fmla="val 1099722"/>
                <a:gd name="adj2" fmla="val 5485577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370336A1-5991-4E75-B210-80807DD3D089}"/>
                </a:ext>
              </a:extLst>
            </p:cNvPr>
            <p:cNvCxnSpPr>
              <a:cxnSpLocks/>
              <a:endCxn id="271" idx="2"/>
            </p:cNvCxnSpPr>
            <p:nvPr/>
          </p:nvCxnSpPr>
          <p:spPr>
            <a:xfrm flipV="1">
              <a:off x="5157749" y="3232710"/>
              <a:ext cx="2841113" cy="7661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9824DA4C-6D63-4D3E-9789-EA7B68B93B0A}"/>
                </a:ext>
              </a:extLst>
            </p:cNvPr>
            <p:cNvCxnSpPr>
              <a:cxnSpLocks/>
            </p:cNvCxnSpPr>
            <p:nvPr/>
          </p:nvCxnSpPr>
          <p:spPr>
            <a:xfrm>
              <a:off x="8162873" y="3348583"/>
              <a:ext cx="80591" cy="227398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원호 270">
              <a:extLst>
                <a:ext uri="{FF2B5EF4-FFF2-40B4-BE49-F238E27FC236}">
                  <a16:creationId xmlns:a16="http://schemas.microsoft.com/office/drawing/2014/main" id="{67A077A0-5608-413D-8425-6D9DD5C6F65A}"/>
                </a:ext>
              </a:extLst>
            </p:cNvPr>
            <p:cNvSpPr/>
            <p:nvPr/>
          </p:nvSpPr>
          <p:spPr>
            <a:xfrm rot="10800000" flipH="1">
              <a:off x="7839388" y="3232541"/>
              <a:ext cx="333972" cy="333972"/>
            </a:xfrm>
            <a:prstGeom prst="arc">
              <a:avLst>
                <a:gd name="adj1" fmla="val 1843028"/>
                <a:gd name="adj2" fmla="val 5485577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B34B4E25-E6DD-4E6D-B843-7D26BFF364D5}"/>
                </a:ext>
              </a:extLst>
            </p:cNvPr>
            <p:cNvCxnSpPr>
              <a:cxnSpLocks/>
              <a:stCxn id="274" idx="2"/>
              <a:endCxn id="273" idx="0"/>
            </p:cNvCxnSpPr>
            <p:nvPr/>
          </p:nvCxnSpPr>
          <p:spPr>
            <a:xfrm flipV="1">
              <a:off x="6828751" y="3694248"/>
              <a:ext cx="1247832" cy="5599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원호 272">
              <a:extLst>
                <a:ext uri="{FF2B5EF4-FFF2-40B4-BE49-F238E27FC236}">
                  <a16:creationId xmlns:a16="http://schemas.microsoft.com/office/drawing/2014/main" id="{535B37A8-1CAB-4639-9A13-8834281934BF}"/>
                </a:ext>
              </a:extLst>
            </p:cNvPr>
            <p:cNvSpPr/>
            <p:nvPr/>
          </p:nvSpPr>
          <p:spPr>
            <a:xfrm flipH="1">
              <a:off x="7917792" y="3360477"/>
              <a:ext cx="333972" cy="333972"/>
            </a:xfrm>
            <a:prstGeom prst="arc">
              <a:avLst>
                <a:gd name="adj1" fmla="val 5306631"/>
                <a:gd name="adj2" fmla="val 9310739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원호 273">
              <a:extLst>
                <a:ext uri="{FF2B5EF4-FFF2-40B4-BE49-F238E27FC236}">
                  <a16:creationId xmlns:a16="http://schemas.microsoft.com/office/drawing/2014/main" id="{A9873084-692F-4BAD-AEAB-5AB671B500BD}"/>
                </a:ext>
              </a:extLst>
            </p:cNvPr>
            <p:cNvSpPr/>
            <p:nvPr/>
          </p:nvSpPr>
          <p:spPr>
            <a:xfrm rot="10800000">
              <a:off x="6701692" y="3695003"/>
              <a:ext cx="333972" cy="333972"/>
            </a:xfrm>
            <a:prstGeom prst="arc">
              <a:avLst>
                <a:gd name="adj1" fmla="val 21551801"/>
                <a:gd name="adj2" fmla="val 4934795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CBF2B4FF-A6F8-4F62-92CB-6DAE35EAED76}"/>
                </a:ext>
              </a:extLst>
            </p:cNvPr>
            <p:cNvCxnSpPr>
              <a:cxnSpLocks/>
            </p:cNvCxnSpPr>
            <p:nvPr/>
          </p:nvCxnSpPr>
          <p:spPr>
            <a:xfrm>
              <a:off x="6700892" y="3872705"/>
              <a:ext cx="0" cy="311274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원호 275">
              <a:extLst>
                <a:ext uri="{FF2B5EF4-FFF2-40B4-BE49-F238E27FC236}">
                  <a16:creationId xmlns:a16="http://schemas.microsoft.com/office/drawing/2014/main" id="{4E5EA038-3B1A-4B96-91AE-3421B48B3B48}"/>
                </a:ext>
              </a:extLst>
            </p:cNvPr>
            <p:cNvSpPr/>
            <p:nvPr/>
          </p:nvSpPr>
          <p:spPr>
            <a:xfrm rot="5400000">
              <a:off x="6699097" y="4012488"/>
              <a:ext cx="333972" cy="333972"/>
            </a:xfrm>
            <a:prstGeom prst="arc">
              <a:avLst>
                <a:gd name="adj1" fmla="val 21551801"/>
                <a:gd name="adj2" fmla="val 4934795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7" name="직선 연결선 276">
              <a:extLst>
                <a:ext uri="{FF2B5EF4-FFF2-40B4-BE49-F238E27FC236}">
                  <a16:creationId xmlns:a16="http://schemas.microsoft.com/office/drawing/2014/main" id="{E79D0DC1-3E44-44EC-9D6A-0D909535DF22}"/>
                </a:ext>
              </a:extLst>
            </p:cNvPr>
            <p:cNvCxnSpPr>
              <a:cxnSpLocks/>
            </p:cNvCxnSpPr>
            <p:nvPr/>
          </p:nvCxnSpPr>
          <p:spPr>
            <a:xfrm>
              <a:off x="6887356" y="4336868"/>
              <a:ext cx="5285981" cy="0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눈물 방울 278">
            <a:extLst>
              <a:ext uri="{FF2B5EF4-FFF2-40B4-BE49-F238E27FC236}">
                <a16:creationId xmlns:a16="http://schemas.microsoft.com/office/drawing/2014/main" id="{EE7504E0-5ABC-4CA7-9128-70EBCE515E7A}"/>
              </a:ext>
            </a:extLst>
          </p:cNvPr>
          <p:cNvSpPr/>
          <p:nvPr/>
        </p:nvSpPr>
        <p:spPr>
          <a:xfrm rot="8100000">
            <a:off x="10296855" y="3110332"/>
            <a:ext cx="667657" cy="667657"/>
          </a:xfrm>
          <a:prstGeom prst="teardrop">
            <a:avLst>
              <a:gd name="adj" fmla="val 130744"/>
            </a:avLst>
          </a:prstGeom>
          <a:solidFill>
            <a:srgbClr val="004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16F167A6-8FB0-4314-88C6-6F6CB4F19FAE}"/>
              </a:ext>
            </a:extLst>
          </p:cNvPr>
          <p:cNvSpPr/>
          <p:nvPr/>
        </p:nvSpPr>
        <p:spPr>
          <a:xfrm>
            <a:off x="10399063" y="3216013"/>
            <a:ext cx="456294" cy="4562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" name="그림 285">
            <a:extLst>
              <a:ext uri="{FF2B5EF4-FFF2-40B4-BE49-F238E27FC236}">
                <a16:creationId xmlns:a16="http://schemas.microsoft.com/office/drawing/2014/main" id="{AFC65F77-4681-4751-94B6-6759BA2F83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55" y="2201724"/>
            <a:ext cx="580990" cy="580990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28D74789-FF90-401D-A943-84F73B311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67" y="2287263"/>
            <a:ext cx="580990" cy="580990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EA6B231D-F50D-4CDA-815B-8523AE425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05" y="4020071"/>
            <a:ext cx="580990" cy="580990"/>
          </a:xfrm>
          <a:prstGeom prst="rect">
            <a:avLst/>
          </a:prstGeom>
        </p:spPr>
      </p:pic>
      <p:pic>
        <p:nvPicPr>
          <p:cNvPr id="1026" name="Picture 2" descr="Car">
            <a:extLst>
              <a:ext uri="{FF2B5EF4-FFF2-40B4-BE49-F238E27FC236}">
                <a16:creationId xmlns:a16="http://schemas.microsoft.com/office/drawing/2014/main" id="{E82D2C5E-DAED-4EC3-86AB-6F85557F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18" y="3198753"/>
            <a:ext cx="927906" cy="92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" name="TextBox 277">
            <a:extLst>
              <a:ext uri="{FF2B5EF4-FFF2-40B4-BE49-F238E27FC236}">
                <a16:creationId xmlns:a16="http://schemas.microsoft.com/office/drawing/2014/main" id="{29BA1AB7-97FB-485E-B632-AA18C7C48EF3}"/>
              </a:ext>
            </a:extLst>
          </p:cNvPr>
          <p:cNvSpPr txBox="1"/>
          <p:nvPr/>
        </p:nvSpPr>
        <p:spPr>
          <a:xfrm>
            <a:off x="664831" y="4315296"/>
            <a:ext cx="206709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순조로웠던 시작 </a:t>
            </a:r>
            <a:endParaRPr lang="en-US" sz="3600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00E7113-D686-46BF-97F7-145350FAD34C}"/>
              </a:ext>
            </a:extLst>
          </p:cNvPr>
          <p:cNvSpPr txBox="1"/>
          <p:nvPr/>
        </p:nvSpPr>
        <p:spPr>
          <a:xfrm>
            <a:off x="3045994" y="1307844"/>
            <a:ext cx="297850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하지만 인생은 실전이야 </a:t>
            </a:r>
            <a:endParaRPr lang="en-US" sz="3600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596AE56-5AEA-4687-9E3B-723DA4A1C4EF}"/>
              </a:ext>
            </a:extLst>
          </p:cNvPr>
          <p:cNvSpPr txBox="1"/>
          <p:nvPr/>
        </p:nvSpPr>
        <p:spPr>
          <a:xfrm>
            <a:off x="8068401" y="894095"/>
            <a:ext cx="215042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3. </a:t>
            </a:r>
            <a:r>
              <a:rPr lang="ko-KR" altLang="en-US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눈물겨운 재도전 </a:t>
            </a:r>
            <a:endParaRPr lang="en-US" sz="3600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D57FEAF6-D9AE-4103-8EEE-F19C520C4CA1}"/>
              </a:ext>
            </a:extLst>
          </p:cNvPr>
          <p:cNvSpPr txBox="1"/>
          <p:nvPr/>
        </p:nvSpPr>
        <p:spPr>
          <a:xfrm>
            <a:off x="6789660" y="5202994"/>
            <a:ext cx="351962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4.</a:t>
            </a:r>
            <a:r>
              <a:rPr lang="ko-KR" altLang="en-US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데이터분석가 채용 트렌드</a:t>
            </a:r>
            <a:r>
              <a:rPr lang="en-US" altLang="ko-KR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:</a:t>
            </a:r>
            <a:r>
              <a:rPr lang="ko-KR" altLang="en-US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모바일 서비스 데이터 분석</a:t>
            </a:r>
            <a:endParaRPr lang="en-US" sz="3600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4C5F520-42C2-4EA3-B280-483594E1408F}"/>
              </a:ext>
            </a:extLst>
          </p:cNvPr>
          <p:cNvSpPr txBox="1"/>
          <p:nvPr/>
        </p:nvSpPr>
        <p:spPr>
          <a:xfrm>
            <a:off x="854278" y="4799093"/>
            <a:ext cx="3048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WISELY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기업 소개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과제 개요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Dataset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정의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F526D33F-EFD6-4DBC-AF1A-D37A97B82FC3}"/>
              </a:ext>
            </a:extLst>
          </p:cNvPr>
          <p:cNvSpPr txBox="1"/>
          <p:nvPr/>
        </p:nvSpPr>
        <p:spPr>
          <a:xfrm>
            <a:off x="3257443" y="1761396"/>
            <a:ext cx="312152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Binary Classification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머신러닝 적용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한계 봉착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실패 원인 분석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EE82CA1-E675-453D-90DE-38A8AD24827A}"/>
              </a:ext>
            </a:extLst>
          </p:cNvPr>
          <p:cNvSpPr txBox="1"/>
          <p:nvPr/>
        </p:nvSpPr>
        <p:spPr>
          <a:xfrm>
            <a:off x="8303653" y="1380015"/>
            <a:ext cx="434528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Data Science Pipeline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재검토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모델 선정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&amp;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구현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결과 평가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&amp;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한계점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D9DE02D-DC25-493A-99BA-CC2D47A7203A}"/>
              </a:ext>
            </a:extLst>
          </p:cNvPr>
          <p:cNvSpPr txBox="1"/>
          <p:nvPr/>
        </p:nvSpPr>
        <p:spPr>
          <a:xfrm>
            <a:off x="9488277" y="5701060"/>
            <a:ext cx="265444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토스 공고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실무 경험만이 줄 수 있는 것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|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앞으로 저희는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...</a:t>
            </a:r>
          </a:p>
        </p:txBody>
      </p:sp>
      <p:pic>
        <p:nvPicPr>
          <p:cNvPr id="2050" name="Picture 2" descr="Star">
            <a:extLst>
              <a:ext uri="{FF2B5EF4-FFF2-40B4-BE49-F238E27FC236}">
                <a16:creationId xmlns:a16="http://schemas.microsoft.com/office/drawing/2014/main" id="{6A9638C6-A19E-43BF-8B83-BD09EF26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270" y="3242920"/>
            <a:ext cx="372230" cy="3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" name="Picture 2" descr="Car">
            <a:extLst>
              <a:ext uri="{FF2B5EF4-FFF2-40B4-BE49-F238E27FC236}">
                <a16:creationId xmlns:a16="http://schemas.microsoft.com/office/drawing/2014/main" id="{CD23DAF2-A744-441E-9EB6-274074816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08" y="3979283"/>
            <a:ext cx="927906" cy="92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855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572E6FC1-B1D0-41F7-9127-121F009A1D88}"/>
              </a:ext>
            </a:extLst>
          </p:cNvPr>
          <p:cNvSpPr/>
          <p:nvPr/>
        </p:nvSpPr>
        <p:spPr>
          <a:xfrm>
            <a:off x="7275530" y="1467600"/>
            <a:ext cx="4744800" cy="4780800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모델 선정 및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1C7A-842C-4F68-9863-F7A90F0F1DDB}"/>
              </a:ext>
            </a:extLst>
          </p:cNvPr>
          <p:cNvSpPr txBox="1"/>
          <p:nvPr/>
        </p:nvSpPr>
        <p:spPr>
          <a:xfrm>
            <a:off x="176134" y="609600"/>
            <a:ext cx="11482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Step 4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예측하고자 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Cohort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와 가장 근접한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Base-Cohort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 선택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[</a:t>
            </a:r>
            <a:r>
              <a:rPr lang="ko-KR" alt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가중 평균 방식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23A06-3DDC-4782-A632-F2C75516813E}"/>
              </a:ext>
            </a:extLst>
          </p:cNvPr>
          <p:cNvSpPr txBox="1"/>
          <p:nvPr/>
        </p:nvSpPr>
        <p:spPr>
          <a:xfrm>
            <a:off x="7450210" y="1736969"/>
            <a:ext cx="4395439" cy="39010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MSE(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평균 제곱 오차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기준으로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자신과 가장 유사한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 Cohort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선택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가중 평균을 적용하기 위해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</a:p>
          <a:p>
            <a:pPr lvl="1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AUC(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커브 밑 면적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을 기준으로 위 아래 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 Cohort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6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86B7E69-8BFC-4B75-A3E3-2A5DBFC92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5750" r="5781" b="8833"/>
          <a:stretch/>
        </p:blipFill>
        <p:spPr>
          <a:xfrm>
            <a:off x="148256" y="1583523"/>
            <a:ext cx="6657005" cy="45489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31E84D-8252-4620-BE39-727A2FB35D41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29467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18">
            <a:extLst>
              <a:ext uri="{FF2B5EF4-FFF2-40B4-BE49-F238E27FC236}">
                <a16:creationId xmlns:a16="http://schemas.microsoft.com/office/drawing/2014/main" id="{5ACB6327-1ED2-4E9A-9F53-9C01BA78987B}"/>
              </a:ext>
            </a:extLst>
          </p:cNvPr>
          <p:cNvSpPr/>
          <p:nvPr/>
        </p:nvSpPr>
        <p:spPr>
          <a:xfrm>
            <a:off x="7222896" y="1452430"/>
            <a:ext cx="4743817" cy="4779405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모델 선정 및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1C7A-842C-4F68-9863-F7A90F0F1DDB}"/>
              </a:ext>
            </a:extLst>
          </p:cNvPr>
          <p:cNvSpPr txBox="1"/>
          <p:nvPr/>
        </p:nvSpPr>
        <p:spPr>
          <a:xfrm>
            <a:off x="176134" y="609600"/>
            <a:ext cx="1178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Step 5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선택한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Base-Cohort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들과의 거리를 가중치로 두어 재구매율 개형을 학습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[</a:t>
            </a:r>
            <a:r>
              <a:rPr lang="ko-KR" alt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가중 평균 방식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D029-A92D-4ABB-A549-A0FBB2EF74DD}"/>
              </a:ext>
            </a:extLst>
          </p:cNvPr>
          <p:cNvSpPr txBox="1"/>
          <p:nvPr/>
        </p:nvSpPr>
        <p:spPr>
          <a:xfrm>
            <a:off x="7308804" y="1828800"/>
            <a:ext cx="4572000" cy="39010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 Cohort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들과의 내분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외분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거리를 계산 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Curve-Fitting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값에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 가중 평균으로 적용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학습 값의 급격한 증가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감소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방지하기 위해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 Cohort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와의 오차를 반영하여 조정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0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E4651A5-5B73-4F9F-B3E4-DF9A9F579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5750" r="5781" b="8833"/>
          <a:stretch/>
        </p:blipFill>
        <p:spPr>
          <a:xfrm>
            <a:off x="609600" y="1676400"/>
            <a:ext cx="6217926" cy="42489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2C387A-57AC-4B4F-AAA0-A9BAE74EE09E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42846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4B2ADA6-B84C-4F42-8EE1-E6DEF019B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27831"/>
              </p:ext>
            </p:extLst>
          </p:nvPr>
        </p:nvGraphicFramePr>
        <p:xfrm>
          <a:off x="176134" y="3159685"/>
          <a:ext cx="5705854" cy="25517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24066">
                  <a:extLst>
                    <a:ext uri="{9D8B030D-6E8A-4147-A177-3AD203B41FA5}">
                      <a16:colId xmlns:a16="http://schemas.microsoft.com/office/drawing/2014/main" val="2323732197"/>
                    </a:ext>
                  </a:extLst>
                </a:gridCol>
                <a:gridCol w="1070447">
                  <a:extLst>
                    <a:ext uri="{9D8B030D-6E8A-4147-A177-3AD203B41FA5}">
                      <a16:colId xmlns:a16="http://schemas.microsoft.com/office/drawing/2014/main" val="511267921"/>
                    </a:ext>
                  </a:extLst>
                </a:gridCol>
                <a:gridCol w="1070447">
                  <a:extLst>
                    <a:ext uri="{9D8B030D-6E8A-4147-A177-3AD203B41FA5}">
                      <a16:colId xmlns:a16="http://schemas.microsoft.com/office/drawing/2014/main" val="285872822"/>
                    </a:ext>
                  </a:extLst>
                </a:gridCol>
                <a:gridCol w="1070447">
                  <a:extLst>
                    <a:ext uri="{9D8B030D-6E8A-4147-A177-3AD203B41FA5}">
                      <a16:colId xmlns:a16="http://schemas.microsoft.com/office/drawing/2014/main" val="4160018671"/>
                    </a:ext>
                  </a:extLst>
                </a:gridCol>
                <a:gridCol w="1070447">
                  <a:extLst>
                    <a:ext uri="{9D8B030D-6E8A-4147-A177-3AD203B41FA5}">
                      <a16:colId xmlns:a16="http://schemas.microsoft.com/office/drawing/2014/main" val="1388662854"/>
                    </a:ext>
                  </a:extLst>
                </a:gridCol>
              </a:tblGrid>
              <a:tr h="51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Cohort</a:t>
                      </a:r>
                      <a:endParaRPr lang="ko-KR" altLang="en-US" sz="1400" b="0" dirty="0"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Actual (A)</a:t>
                      </a:r>
                      <a:endParaRPr lang="ko-KR" altLang="en-US" sz="1400" b="0" dirty="0"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Pred (B)</a:t>
                      </a:r>
                      <a:endParaRPr lang="ko-KR" altLang="en-US" sz="1400" b="0" dirty="0"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Diff (A-B)</a:t>
                      </a:r>
                      <a:endParaRPr lang="ko-KR" altLang="en-US" sz="1400" b="0" dirty="0"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Diff%</a:t>
                      </a:r>
                      <a:endParaRPr lang="ko-KR" altLang="en-US" sz="1400" b="0" dirty="0"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25846"/>
                  </a:ext>
                </a:extLst>
              </a:tr>
              <a:tr h="51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2018-02-01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30.34%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26.38%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3.95%p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13.02%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570693"/>
                  </a:ext>
                </a:extLst>
              </a:tr>
              <a:tr h="51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2018-03-01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30.93%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30.23%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0.70%p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2.25%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392604"/>
                  </a:ext>
                </a:extLst>
              </a:tr>
              <a:tr h="510347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………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64288"/>
                  </a:ext>
                </a:extLst>
              </a:tr>
              <a:tr h="51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2019-09-01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25.14%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25.59%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0.45%p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1.77%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15"/>
                  </a:ext>
                </a:extLst>
              </a:tr>
            </a:tbl>
          </a:graphicData>
        </a:graphic>
      </p:graphicFrame>
      <p:sp>
        <p:nvSpPr>
          <p:cNvPr id="107" name="Rectangle: Rounded Corners 18">
            <a:extLst>
              <a:ext uri="{FF2B5EF4-FFF2-40B4-BE49-F238E27FC236}">
                <a16:creationId xmlns:a16="http://schemas.microsoft.com/office/drawing/2014/main" id="{2475B35C-207B-4373-B453-B9236268065F}"/>
              </a:ext>
            </a:extLst>
          </p:cNvPr>
          <p:cNvSpPr/>
          <p:nvPr/>
        </p:nvSpPr>
        <p:spPr>
          <a:xfrm>
            <a:off x="176134" y="2206552"/>
            <a:ext cx="5705856" cy="511492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4" name="Rectangle: Rounded Corners 18">
            <a:extLst>
              <a:ext uri="{FF2B5EF4-FFF2-40B4-BE49-F238E27FC236}">
                <a16:creationId xmlns:a16="http://schemas.microsoft.com/office/drawing/2014/main" id="{EF3EF64B-22B6-45E5-869E-F2ECE44D3EFC}"/>
              </a:ext>
            </a:extLst>
          </p:cNvPr>
          <p:cNvSpPr/>
          <p:nvPr/>
        </p:nvSpPr>
        <p:spPr>
          <a:xfrm>
            <a:off x="176134" y="1193227"/>
            <a:ext cx="11863466" cy="865138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결과 평가 및 한계점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1C7A-842C-4F68-9863-F7A90F0F1DDB}"/>
              </a:ext>
            </a:extLst>
          </p:cNvPr>
          <p:cNvSpPr txBox="1"/>
          <p:nvPr/>
        </p:nvSpPr>
        <p:spPr>
          <a:xfrm>
            <a:off x="176134" y="609600"/>
            <a:ext cx="11330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테스트 결과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모형은 실무 적용 가능 수준인 평균 오차 범위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5%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내의 예측 성능을 기록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58A12-35C0-4765-BEB7-44DE59996D51}"/>
              </a:ext>
            </a:extLst>
          </p:cNvPr>
          <p:cNvSpPr txBox="1"/>
          <p:nvPr/>
        </p:nvSpPr>
        <p:spPr>
          <a:xfrm>
            <a:off x="865836" y="2198989"/>
            <a:ext cx="4387645" cy="4732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288000" indent="-288000"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일반 구매 고객의 첫 재구매율 예측</a:t>
            </a:r>
            <a:endParaRPr lang="en-US" altLang="ko-KR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9" name="Rectangle: Rounded Corners 18">
            <a:extLst>
              <a:ext uri="{FF2B5EF4-FFF2-40B4-BE49-F238E27FC236}">
                <a16:creationId xmlns:a16="http://schemas.microsoft.com/office/drawing/2014/main" id="{1A0B68A3-EE2C-43AE-8BBB-9DBA344E0CFE}"/>
              </a:ext>
            </a:extLst>
          </p:cNvPr>
          <p:cNvSpPr/>
          <p:nvPr/>
        </p:nvSpPr>
        <p:spPr>
          <a:xfrm>
            <a:off x="176134" y="5837235"/>
            <a:ext cx="5705854" cy="544040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C3224B-874E-4919-8FF3-3C03A30CDD86}"/>
              </a:ext>
            </a:extLst>
          </p:cNvPr>
          <p:cNvSpPr txBox="1"/>
          <p:nvPr/>
        </p:nvSpPr>
        <p:spPr>
          <a:xfrm>
            <a:off x="457200" y="5664903"/>
            <a:ext cx="5309051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평균 오차</a:t>
            </a:r>
            <a:r>
              <a:rPr lang="en-US" altLang="ko-KR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: 1.32% </a:t>
            </a:r>
            <a:r>
              <a:rPr lang="en-US" altLang="ko-KR" dirty="0" err="1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pt</a:t>
            </a:r>
            <a:r>
              <a:rPr lang="en-US" altLang="ko-KR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or</a:t>
            </a: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4.6% (</a:t>
            </a: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실무 적용 가능 수준</a:t>
            </a:r>
            <a:r>
              <a:rPr lang="en-US" altLang="ko-KR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24DFBCB-7164-40D5-89C4-F6457AF9F47A}"/>
                  </a:ext>
                </a:extLst>
              </p:cNvPr>
              <p:cNvSpPr txBox="1"/>
              <p:nvPr/>
            </p:nvSpPr>
            <p:spPr>
              <a:xfrm>
                <a:off x="4578918" y="2756826"/>
                <a:ext cx="1349126" cy="406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Diff%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pc="-15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</m:ctrlPr>
                      </m:fPr>
                      <m:num>
                        <m:r>
                          <a:rPr lang="en-US" altLang="ko-KR" sz="1400" b="0" i="1" spc="-15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(</m:t>
                        </m:r>
                        <m:r>
                          <a:rPr lang="en-US" altLang="ko-KR" sz="1400" b="0" i="1" spc="-15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𝐴</m:t>
                        </m:r>
                        <m:r>
                          <a:rPr lang="en-US" altLang="ko-KR" sz="1400" b="0" i="1" spc="-15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−</m:t>
                        </m:r>
                        <m:r>
                          <a:rPr lang="en-US" altLang="ko-KR" sz="1400" b="0" i="1" spc="-15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𝐵</m:t>
                        </m:r>
                        <m:r>
                          <a:rPr lang="en-US" altLang="ko-KR" sz="1400" b="0" i="1" spc="-15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)</m:t>
                        </m:r>
                      </m:num>
                      <m:den>
                        <m:r>
                          <a:rPr lang="en-US" altLang="ko-KR" sz="1400" b="0" i="1" spc="-15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𝐴</m:t>
                        </m:r>
                      </m:den>
                    </m:f>
                  </m:oMath>
                </a14:m>
                <a:endParaRPr lang="ko-KR" altLang="en-US" sz="1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24DFBCB-7164-40D5-89C4-F6457AF9F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918" y="2756826"/>
                <a:ext cx="1349126" cy="406586"/>
              </a:xfrm>
              <a:prstGeom prst="rect">
                <a:avLst/>
              </a:prstGeom>
              <a:blipFill>
                <a:blip r:embed="rId2"/>
                <a:stretch>
                  <a:fillRect l="-1357" b="-10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48621E7-1CC5-4B2F-8E0E-4D8FAD69FE10}"/>
              </a:ext>
            </a:extLst>
          </p:cNvPr>
          <p:cNvSpPr txBox="1"/>
          <p:nvPr/>
        </p:nvSpPr>
        <p:spPr>
          <a:xfrm>
            <a:off x="533400" y="1214592"/>
            <a:ext cx="69365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2018-02-01 ~ 2019-09-01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19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 코호트에 대해 재구매율 예측 진행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60</a:t>
            </a:r>
            <a:r>
              <a:rPr lang="ko-KR" altLang="en-US" sz="1600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일간의 누적 </a:t>
            </a:r>
            <a:r>
              <a:rPr lang="ko-KR" altLang="en-US" sz="1600" dirty="0" err="1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재구매율만을</a:t>
            </a:r>
            <a:r>
              <a:rPr lang="ko-KR" altLang="en-US" sz="1600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가지고 </a:t>
            </a:r>
            <a:r>
              <a:rPr lang="en-US" altLang="ko-KR" sz="1600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720</a:t>
            </a:r>
            <a:r>
              <a:rPr lang="ko-KR" altLang="en-US" sz="1600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일 이후의 최종 재구매율을 예측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BB155C-B2DC-42A3-A225-BCBED0D0283E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16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B006A09-EB4F-4F49-BF94-856B192CA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t="5547" r="6689" b="7536"/>
          <a:stretch/>
        </p:blipFill>
        <p:spPr>
          <a:xfrm>
            <a:off x="6425751" y="2453761"/>
            <a:ext cx="5309050" cy="379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02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표 2">
            <a:extLst>
              <a:ext uri="{FF2B5EF4-FFF2-40B4-BE49-F238E27FC236}">
                <a16:creationId xmlns:a16="http://schemas.microsoft.com/office/drawing/2014/main" id="{6F4F0DA1-28E6-4D01-B5DF-E08DDD383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165581"/>
              </p:ext>
            </p:extLst>
          </p:nvPr>
        </p:nvGraphicFramePr>
        <p:xfrm>
          <a:off x="6252990" y="4027921"/>
          <a:ext cx="2829280" cy="10350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62226">
                  <a:extLst>
                    <a:ext uri="{9D8B030D-6E8A-4147-A177-3AD203B41FA5}">
                      <a16:colId xmlns:a16="http://schemas.microsoft.com/office/drawing/2014/main" val="2323732197"/>
                    </a:ext>
                  </a:extLst>
                </a:gridCol>
                <a:gridCol w="1767054">
                  <a:extLst>
                    <a:ext uri="{9D8B030D-6E8A-4147-A177-3AD203B41FA5}">
                      <a16:colId xmlns:a16="http://schemas.microsoft.com/office/drawing/2014/main" val="511267921"/>
                    </a:ext>
                  </a:extLst>
                </a:gridCol>
              </a:tblGrid>
              <a:tr h="467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RR </a:t>
                      </a:r>
                      <a:r>
                        <a:rPr lang="ko-KR" altLang="en-US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예측 </a:t>
                      </a:r>
                      <a:r>
                        <a:rPr lang="en-US" altLang="ko-KR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일반 구매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Actual (A)</a:t>
                      </a:r>
                      <a:endParaRPr lang="ko-KR" altLang="en-US" sz="1400" b="0" dirty="0"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25846"/>
                  </a:ext>
                </a:extLst>
              </a:tr>
              <a:tr h="567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평균 오차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6.29% / 1.81%pt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570693"/>
                  </a:ext>
                </a:extLst>
              </a:tr>
            </a:tbl>
          </a:graphicData>
        </a:graphic>
      </p:graphicFrame>
      <p:graphicFrame>
        <p:nvGraphicFramePr>
          <p:cNvPr id="103" name="표 2">
            <a:extLst>
              <a:ext uri="{FF2B5EF4-FFF2-40B4-BE49-F238E27FC236}">
                <a16:creationId xmlns:a16="http://schemas.microsoft.com/office/drawing/2014/main" id="{705AB9B1-2C44-43D5-A47B-1F86D29FD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0068"/>
              </p:ext>
            </p:extLst>
          </p:nvPr>
        </p:nvGraphicFramePr>
        <p:xfrm>
          <a:off x="6252990" y="5363372"/>
          <a:ext cx="2829280" cy="10350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62226">
                  <a:extLst>
                    <a:ext uri="{9D8B030D-6E8A-4147-A177-3AD203B41FA5}">
                      <a16:colId xmlns:a16="http://schemas.microsoft.com/office/drawing/2014/main" val="2323732197"/>
                    </a:ext>
                  </a:extLst>
                </a:gridCol>
                <a:gridCol w="1767054">
                  <a:extLst>
                    <a:ext uri="{9D8B030D-6E8A-4147-A177-3AD203B41FA5}">
                      <a16:colId xmlns:a16="http://schemas.microsoft.com/office/drawing/2014/main" val="511267921"/>
                    </a:ext>
                  </a:extLst>
                </a:gridCol>
              </a:tblGrid>
              <a:tr h="467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RR </a:t>
                      </a:r>
                      <a:r>
                        <a:rPr lang="ko-KR" altLang="en-US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예측 </a:t>
                      </a:r>
                      <a:r>
                        <a:rPr lang="en-US" altLang="ko-KR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구독 구매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Actual (A)</a:t>
                      </a:r>
                      <a:endParaRPr lang="ko-KR" altLang="en-US" sz="1400" b="0" dirty="0"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25846"/>
                  </a:ext>
                </a:extLst>
              </a:tr>
              <a:tr h="567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평균 오차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5.83% / 1.68%pt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570693"/>
                  </a:ext>
                </a:extLst>
              </a:tr>
            </a:tbl>
          </a:graphicData>
        </a:graphic>
      </p:graphicFrame>
      <p:sp>
        <p:nvSpPr>
          <p:cNvPr id="101" name="Rectangle: Rounded Corners 18">
            <a:extLst>
              <a:ext uri="{FF2B5EF4-FFF2-40B4-BE49-F238E27FC236}">
                <a16:creationId xmlns:a16="http://schemas.microsoft.com/office/drawing/2014/main" id="{ECFA3691-EFD6-4299-B164-7E35C88F5E7F}"/>
              </a:ext>
            </a:extLst>
          </p:cNvPr>
          <p:cNvSpPr/>
          <p:nvPr/>
        </p:nvSpPr>
        <p:spPr>
          <a:xfrm>
            <a:off x="6250703" y="2430052"/>
            <a:ext cx="2833884" cy="1433545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96" name="Rectangle: Rounded Corners 18">
            <a:extLst>
              <a:ext uri="{FF2B5EF4-FFF2-40B4-BE49-F238E27FC236}">
                <a16:creationId xmlns:a16="http://schemas.microsoft.com/office/drawing/2014/main" id="{ED1E530F-CEE2-4654-89F1-33152C573ED9}"/>
              </a:ext>
            </a:extLst>
          </p:cNvPr>
          <p:cNvSpPr/>
          <p:nvPr/>
        </p:nvSpPr>
        <p:spPr>
          <a:xfrm>
            <a:off x="9220202" y="2430052"/>
            <a:ext cx="2833884" cy="3972349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97" name="Rectangle: Rounded Corners 18">
            <a:extLst>
              <a:ext uri="{FF2B5EF4-FFF2-40B4-BE49-F238E27FC236}">
                <a16:creationId xmlns:a16="http://schemas.microsoft.com/office/drawing/2014/main" id="{FEAA5AC8-2236-4F25-A1FA-BB4EA27B2496}"/>
              </a:ext>
            </a:extLst>
          </p:cNvPr>
          <p:cNvSpPr/>
          <p:nvPr/>
        </p:nvSpPr>
        <p:spPr>
          <a:xfrm>
            <a:off x="3124185" y="2430052"/>
            <a:ext cx="2833884" cy="3972349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91" name="Rectangle: Rounded Corners 18">
            <a:extLst>
              <a:ext uri="{FF2B5EF4-FFF2-40B4-BE49-F238E27FC236}">
                <a16:creationId xmlns:a16="http://schemas.microsoft.com/office/drawing/2014/main" id="{50970770-30F5-482A-A242-16D9CD980F3C}"/>
              </a:ext>
            </a:extLst>
          </p:cNvPr>
          <p:cNvSpPr/>
          <p:nvPr/>
        </p:nvSpPr>
        <p:spPr>
          <a:xfrm>
            <a:off x="152400" y="2430052"/>
            <a:ext cx="2833884" cy="1433545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9" name="Rectangle: Rounded Corners 18">
            <a:extLst>
              <a:ext uri="{FF2B5EF4-FFF2-40B4-BE49-F238E27FC236}">
                <a16:creationId xmlns:a16="http://schemas.microsoft.com/office/drawing/2014/main" id="{B6F12500-A716-48B5-A194-F5A3A31B66A1}"/>
              </a:ext>
            </a:extLst>
          </p:cNvPr>
          <p:cNvSpPr/>
          <p:nvPr/>
        </p:nvSpPr>
        <p:spPr>
          <a:xfrm>
            <a:off x="152400" y="1674028"/>
            <a:ext cx="5705856" cy="511492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90" name="Rectangle: Rounded Corners 18">
            <a:extLst>
              <a:ext uri="{FF2B5EF4-FFF2-40B4-BE49-F238E27FC236}">
                <a16:creationId xmlns:a16="http://schemas.microsoft.com/office/drawing/2014/main" id="{3FA1EC02-FA30-4C3A-86C9-36B0D08CC49D}"/>
              </a:ext>
            </a:extLst>
          </p:cNvPr>
          <p:cNvSpPr/>
          <p:nvPr/>
        </p:nvSpPr>
        <p:spPr>
          <a:xfrm>
            <a:off x="6252972" y="1674028"/>
            <a:ext cx="5705856" cy="511492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결과 평가 및 한계점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C50DD2-FBA0-4DB6-BFED-1493AC455662}"/>
              </a:ext>
            </a:extLst>
          </p:cNvPr>
          <p:cNvSpPr txBox="1"/>
          <p:nvPr/>
        </p:nvSpPr>
        <p:spPr>
          <a:xfrm>
            <a:off x="134167" y="469401"/>
            <a:ext cx="11840678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평행 이동 방식은 빠르고 직관적이나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학습된 기울기가 인위적이라는 한계가 존재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가중 평균 방식은 과정이 복잡하지만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자연스러운 기울기 학습이 가능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59" name="Straight Connector 14">
            <a:extLst>
              <a:ext uri="{FF2B5EF4-FFF2-40B4-BE49-F238E27FC236}">
                <a16:creationId xmlns:a16="http://schemas.microsoft.com/office/drawing/2014/main" id="{FAC8732A-896A-4AD4-BBE4-A0D9E93C676B}"/>
              </a:ext>
            </a:extLst>
          </p:cNvPr>
          <p:cNvCxnSpPr>
            <a:cxnSpLocks/>
          </p:cNvCxnSpPr>
          <p:nvPr/>
        </p:nvCxnSpPr>
        <p:spPr>
          <a:xfrm>
            <a:off x="134167" y="1490472"/>
            <a:ext cx="11887200" cy="0"/>
          </a:xfrm>
          <a:prstGeom prst="line">
            <a:avLst/>
          </a:prstGeom>
          <a:ln w="28575">
            <a:solidFill>
              <a:srgbClr val="004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5C7F130-7F19-4CD8-BFA2-C9BEDA6707C4}"/>
              </a:ext>
            </a:extLst>
          </p:cNvPr>
          <p:cNvSpPr txBox="1"/>
          <p:nvPr/>
        </p:nvSpPr>
        <p:spPr>
          <a:xfrm>
            <a:off x="2285999" y="1707839"/>
            <a:ext cx="170033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평행 이동 방식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0463B81-1EDD-4FCC-BAE8-F582BC115DB7}"/>
              </a:ext>
            </a:extLst>
          </p:cNvPr>
          <p:cNvSpPr txBox="1"/>
          <p:nvPr/>
        </p:nvSpPr>
        <p:spPr>
          <a:xfrm>
            <a:off x="8382000" y="1707839"/>
            <a:ext cx="170033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가중 평균 방식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BC6C81B-3ECF-4015-899C-CFFAC44EB4E7}"/>
              </a:ext>
            </a:extLst>
          </p:cNvPr>
          <p:cNvSpPr txBox="1"/>
          <p:nvPr/>
        </p:nvSpPr>
        <p:spPr>
          <a:xfrm>
            <a:off x="304799" y="2452193"/>
            <a:ext cx="2267107" cy="133113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빠르고 직관적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인위적인 기울기 형성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일반 구매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예측에 적합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AB1517-06EA-4DA9-B854-6F3D17DCC44D}"/>
              </a:ext>
            </a:extLst>
          </p:cNvPr>
          <p:cNvSpPr txBox="1"/>
          <p:nvPr/>
        </p:nvSpPr>
        <p:spPr>
          <a:xfrm>
            <a:off x="6438382" y="2452193"/>
            <a:ext cx="2267107" cy="133113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느리며 과정이 복잡함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자연스러운 기울기 형성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구독 구매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예측에 적합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77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FC346FDA-F364-4D82-8613-3D8742F0B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08" t="4137"/>
          <a:stretch/>
        </p:blipFill>
        <p:spPr>
          <a:xfrm>
            <a:off x="3253884" y="2568798"/>
            <a:ext cx="2503105" cy="3797239"/>
          </a:xfrm>
          <a:prstGeom prst="rect">
            <a:avLst/>
          </a:prstGeom>
          <a:ln>
            <a:noFill/>
          </a:ln>
        </p:spPr>
      </p:pic>
      <p:pic>
        <p:nvPicPr>
          <p:cNvPr id="78" name="Picture 33" descr="Chart&#10;&#10;Description automatically generated">
            <a:extLst>
              <a:ext uri="{FF2B5EF4-FFF2-40B4-BE49-F238E27FC236}">
                <a16:creationId xmlns:a16="http://schemas.microsoft.com/office/drawing/2014/main" id="{1D96765B-2BAE-4C95-9276-81AEE954D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83" t="1892"/>
          <a:stretch/>
        </p:blipFill>
        <p:spPr>
          <a:xfrm>
            <a:off x="9349885" y="2497678"/>
            <a:ext cx="2671482" cy="3886200"/>
          </a:xfrm>
          <a:prstGeom prst="rect">
            <a:avLst/>
          </a:prstGeom>
          <a:ln>
            <a:noFill/>
          </a:ln>
        </p:spPr>
      </p:pic>
      <p:cxnSp>
        <p:nvCxnSpPr>
          <p:cNvPr id="79" name="Straight Connector 34">
            <a:extLst>
              <a:ext uri="{FF2B5EF4-FFF2-40B4-BE49-F238E27FC236}">
                <a16:creationId xmlns:a16="http://schemas.microsoft.com/office/drawing/2014/main" id="{3F2073EB-6CE2-4A1D-87D6-EDC957052343}"/>
              </a:ext>
            </a:extLst>
          </p:cNvPr>
          <p:cNvCxnSpPr>
            <a:cxnSpLocks/>
          </p:cNvCxnSpPr>
          <p:nvPr/>
        </p:nvCxnSpPr>
        <p:spPr>
          <a:xfrm>
            <a:off x="6096000" y="1676400"/>
            <a:ext cx="0" cy="5029200"/>
          </a:xfrm>
          <a:prstGeom prst="line">
            <a:avLst/>
          </a:prstGeom>
          <a:ln w="19050">
            <a:solidFill>
              <a:srgbClr val="004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2">
            <a:extLst>
              <a:ext uri="{FF2B5EF4-FFF2-40B4-BE49-F238E27FC236}">
                <a16:creationId xmlns:a16="http://schemas.microsoft.com/office/drawing/2014/main" id="{E9497A0C-D010-4394-804D-3AD906AC3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669206"/>
              </p:ext>
            </p:extLst>
          </p:nvPr>
        </p:nvGraphicFramePr>
        <p:xfrm>
          <a:off x="154687" y="4027921"/>
          <a:ext cx="2829280" cy="10350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62226">
                  <a:extLst>
                    <a:ext uri="{9D8B030D-6E8A-4147-A177-3AD203B41FA5}">
                      <a16:colId xmlns:a16="http://schemas.microsoft.com/office/drawing/2014/main" val="2323732197"/>
                    </a:ext>
                  </a:extLst>
                </a:gridCol>
                <a:gridCol w="1767054">
                  <a:extLst>
                    <a:ext uri="{9D8B030D-6E8A-4147-A177-3AD203B41FA5}">
                      <a16:colId xmlns:a16="http://schemas.microsoft.com/office/drawing/2014/main" val="511267921"/>
                    </a:ext>
                  </a:extLst>
                </a:gridCol>
              </a:tblGrid>
              <a:tr h="467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RR </a:t>
                      </a:r>
                      <a:r>
                        <a:rPr lang="ko-KR" altLang="en-US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예측 </a:t>
                      </a:r>
                      <a:r>
                        <a:rPr lang="en-US" altLang="ko-KR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일반 구매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Actual (A)</a:t>
                      </a:r>
                      <a:endParaRPr lang="ko-KR" altLang="en-US" sz="1400" b="0" dirty="0"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25846"/>
                  </a:ext>
                </a:extLst>
              </a:tr>
              <a:tr h="567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평균 오차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4.60% / 1.32%pt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570693"/>
                  </a:ext>
                </a:extLst>
              </a:tr>
            </a:tbl>
          </a:graphicData>
        </a:graphic>
      </p:graphicFrame>
      <p:graphicFrame>
        <p:nvGraphicFramePr>
          <p:cNvPr id="100" name="표 2">
            <a:extLst>
              <a:ext uri="{FF2B5EF4-FFF2-40B4-BE49-F238E27FC236}">
                <a16:creationId xmlns:a16="http://schemas.microsoft.com/office/drawing/2014/main" id="{4F24AECB-D31C-4BC9-97BC-D04BD23D0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0117"/>
              </p:ext>
            </p:extLst>
          </p:nvPr>
        </p:nvGraphicFramePr>
        <p:xfrm>
          <a:off x="154687" y="5363372"/>
          <a:ext cx="2829280" cy="10350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62226">
                  <a:extLst>
                    <a:ext uri="{9D8B030D-6E8A-4147-A177-3AD203B41FA5}">
                      <a16:colId xmlns:a16="http://schemas.microsoft.com/office/drawing/2014/main" val="2323732197"/>
                    </a:ext>
                  </a:extLst>
                </a:gridCol>
                <a:gridCol w="1767054">
                  <a:extLst>
                    <a:ext uri="{9D8B030D-6E8A-4147-A177-3AD203B41FA5}">
                      <a16:colId xmlns:a16="http://schemas.microsoft.com/office/drawing/2014/main" val="511267921"/>
                    </a:ext>
                  </a:extLst>
                </a:gridCol>
              </a:tblGrid>
              <a:tr h="467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RR </a:t>
                      </a:r>
                      <a:r>
                        <a:rPr lang="ko-KR" altLang="en-US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예측 </a:t>
                      </a:r>
                      <a:r>
                        <a:rPr lang="en-US" altLang="ko-KR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구독 구매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Actual (A)</a:t>
                      </a:r>
                      <a:endParaRPr lang="ko-KR" altLang="en-US" sz="1400" b="0" dirty="0"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25846"/>
                  </a:ext>
                </a:extLst>
              </a:tr>
              <a:tr h="567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평균 오차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6.78% / 5.07%pt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570693"/>
                  </a:ext>
                </a:extLst>
              </a:tr>
            </a:tbl>
          </a:graphicData>
        </a:graphic>
      </p:graphicFrame>
      <p:sp>
        <p:nvSpPr>
          <p:cNvPr id="104" name="TextBox 103">
            <a:extLst>
              <a:ext uri="{FF2B5EF4-FFF2-40B4-BE49-F238E27FC236}">
                <a16:creationId xmlns:a16="http://schemas.microsoft.com/office/drawing/2014/main" id="{14DFC769-6296-4383-A3DD-7C44ACC7415B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17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839603-34AA-48F4-852B-2006E68238F1}"/>
              </a:ext>
            </a:extLst>
          </p:cNvPr>
          <p:cNvSpPr/>
          <p:nvPr/>
        </p:nvSpPr>
        <p:spPr>
          <a:xfrm>
            <a:off x="110410" y="3968575"/>
            <a:ext cx="2914875" cy="1150203"/>
          </a:xfrm>
          <a:prstGeom prst="roundRect">
            <a:avLst>
              <a:gd name="adj" fmla="val 5439"/>
            </a:avLst>
          </a:prstGeom>
          <a:noFill/>
          <a:ln w="571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8B55DC03-DF68-420C-958B-E1938EABEF81}"/>
              </a:ext>
            </a:extLst>
          </p:cNvPr>
          <p:cNvSpPr/>
          <p:nvPr/>
        </p:nvSpPr>
        <p:spPr>
          <a:xfrm>
            <a:off x="6210192" y="5304911"/>
            <a:ext cx="2914875" cy="1150203"/>
          </a:xfrm>
          <a:prstGeom prst="roundRect">
            <a:avLst>
              <a:gd name="adj" fmla="val 5439"/>
            </a:avLst>
          </a:prstGeom>
          <a:noFill/>
          <a:ln w="571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63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C930CF78-3BC0-4626-9DA3-D6712CDF1384}"/>
              </a:ext>
            </a:extLst>
          </p:cNvPr>
          <p:cNvSpPr/>
          <p:nvPr/>
        </p:nvSpPr>
        <p:spPr>
          <a:xfrm>
            <a:off x="6324600" y="5299362"/>
            <a:ext cx="5735273" cy="1038294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2" name="Rectangle: Rounded Corners 18">
            <a:extLst>
              <a:ext uri="{FF2B5EF4-FFF2-40B4-BE49-F238E27FC236}">
                <a16:creationId xmlns:a16="http://schemas.microsoft.com/office/drawing/2014/main" id="{22A72D48-E76F-4146-8CDC-A846927201FC}"/>
              </a:ext>
            </a:extLst>
          </p:cNvPr>
          <p:cNvSpPr/>
          <p:nvPr/>
        </p:nvSpPr>
        <p:spPr>
          <a:xfrm>
            <a:off x="132125" y="5299362"/>
            <a:ext cx="5735273" cy="1038294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" name="Rectangle: Rounded Corners 18">
            <a:extLst>
              <a:ext uri="{FF2B5EF4-FFF2-40B4-BE49-F238E27FC236}">
                <a16:creationId xmlns:a16="http://schemas.microsoft.com/office/drawing/2014/main" id="{86363704-C98D-4900-B74E-C069A6E4A1DC}"/>
              </a:ext>
            </a:extLst>
          </p:cNvPr>
          <p:cNvSpPr/>
          <p:nvPr/>
        </p:nvSpPr>
        <p:spPr>
          <a:xfrm>
            <a:off x="132126" y="2305369"/>
            <a:ext cx="5735273" cy="2688345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0" name="Rectangle: Rounded Corners 18">
            <a:extLst>
              <a:ext uri="{FF2B5EF4-FFF2-40B4-BE49-F238E27FC236}">
                <a16:creationId xmlns:a16="http://schemas.microsoft.com/office/drawing/2014/main" id="{21427FB2-222B-42F6-8433-403C85FC397A}"/>
              </a:ext>
            </a:extLst>
          </p:cNvPr>
          <p:cNvSpPr/>
          <p:nvPr/>
        </p:nvSpPr>
        <p:spPr>
          <a:xfrm>
            <a:off x="6324600" y="2305369"/>
            <a:ext cx="5735273" cy="2688345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7" name="Rectangle: Rounded Corners 18">
            <a:extLst>
              <a:ext uri="{FF2B5EF4-FFF2-40B4-BE49-F238E27FC236}">
                <a16:creationId xmlns:a16="http://schemas.microsoft.com/office/drawing/2014/main" id="{56CA4FE8-7F56-4F7F-844B-938A031C4FBA}"/>
              </a:ext>
            </a:extLst>
          </p:cNvPr>
          <p:cNvSpPr/>
          <p:nvPr/>
        </p:nvSpPr>
        <p:spPr>
          <a:xfrm>
            <a:off x="132126" y="1323573"/>
            <a:ext cx="5735273" cy="676148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8" name="Rectangle: Rounded Corners 18">
            <a:extLst>
              <a:ext uri="{FF2B5EF4-FFF2-40B4-BE49-F238E27FC236}">
                <a16:creationId xmlns:a16="http://schemas.microsoft.com/office/drawing/2014/main" id="{0B28007B-49CC-41AC-B463-1ABC1C613540}"/>
              </a:ext>
            </a:extLst>
          </p:cNvPr>
          <p:cNvSpPr/>
          <p:nvPr/>
        </p:nvSpPr>
        <p:spPr>
          <a:xfrm>
            <a:off x="6324600" y="1323573"/>
            <a:ext cx="5735273" cy="676148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결과 평가 및 한계점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42C27-17AE-4B59-B89B-050D94AD27BA}"/>
              </a:ext>
            </a:extLst>
          </p:cNvPr>
          <p:cNvSpPr txBox="1"/>
          <p:nvPr/>
        </p:nvSpPr>
        <p:spPr>
          <a:xfrm>
            <a:off x="331579" y="1409302"/>
            <a:ext cx="533636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Outlier-Cohort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경우 정확한 예측이 어려움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F050F-C407-4674-AD8D-CB2E83A7A048}"/>
              </a:ext>
            </a:extLst>
          </p:cNvPr>
          <p:cNvSpPr txBox="1"/>
          <p:nvPr/>
        </p:nvSpPr>
        <p:spPr>
          <a:xfrm>
            <a:off x="6529097" y="1409302"/>
            <a:ext cx="533636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유리 함수 개형을 벗어난 값은 예측이 어려움  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0" name="Picture 2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B957E9-F4A3-46BE-9A3A-577F5BD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" r="23645" b="6976"/>
          <a:stretch/>
        </p:blipFill>
        <p:spPr>
          <a:xfrm>
            <a:off x="295136" y="2422833"/>
            <a:ext cx="5489122" cy="24639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AFDCAC-CD12-4FFB-972A-4D03D184B3BA}"/>
              </a:ext>
            </a:extLst>
          </p:cNvPr>
          <p:cNvSpPr txBox="1"/>
          <p:nvPr/>
        </p:nvSpPr>
        <p:spPr>
          <a:xfrm>
            <a:off x="228600" y="5410200"/>
            <a:ext cx="5764421" cy="7954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2020-11-01 Cohort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경우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근처 </a:t>
            </a:r>
            <a:r>
              <a:rPr lang="en-US" altLang="ko-KR" sz="1600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Base Cohort</a:t>
            </a:r>
            <a:r>
              <a:rPr lang="ko-KR" altLang="en-US" sz="1600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 없어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재구매율을 전반적으로 높게 예측하게 됨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B0A7C-60AE-41B3-A8E5-5E9D02B8075D}"/>
              </a:ext>
            </a:extLst>
          </p:cNvPr>
          <p:cNvSpPr txBox="1"/>
          <p:nvPr/>
        </p:nvSpPr>
        <p:spPr>
          <a:xfrm>
            <a:off x="6529096" y="5407828"/>
            <a:ext cx="5358103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2021-08-01 Cohort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경우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                                        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매 구독 주기마다 급증하는</a:t>
            </a:r>
            <a:r>
              <a:rPr lang="en-US" altLang="ko-KR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재구매율을 반영하지 못함 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3F6051B-FC98-4DEA-96EA-41789606B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4" b="8031"/>
          <a:stretch/>
        </p:blipFill>
        <p:spPr>
          <a:xfrm>
            <a:off x="7924800" y="2399642"/>
            <a:ext cx="2746642" cy="2517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913E46-5E41-4696-B498-1F91878C875C}"/>
              </a:ext>
            </a:extLst>
          </p:cNvPr>
          <p:cNvSpPr txBox="1"/>
          <p:nvPr/>
        </p:nvSpPr>
        <p:spPr>
          <a:xfrm>
            <a:off x="176134" y="593127"/>
            <a:ext cx="1178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Curve-Fitting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방법은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Outlier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 취약하며 유리 함수 개형을 벗어난 값을 탐지하지 못하는 한계가 존재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C0E51E-0256-4BE5-A564-8E1E86D945E6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75034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18">
            <a:extLst>
              <a:ext uri="{FF2B5EF4-FFF2-40B4-BE49-F238E27FC236}">
                <a16:creationId xmlns:a16="http://schemas.microsoft.com/office/drawing/2014/main" id="{A89BCE9E-59E1-422C-A697-4741C09E1988}"/>
              </a:ext>
            </a:extLst>
          </p:cNvPr>
          <p:cNvSpPr/>
          <p:nvPr/>
        </p:nvSpPr>
        <p:spPr>
          <a:xfrm>
            <a:off x="136059" y="1192081"/>
            <a:ext cx="5789875" cy="2678046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0" name="Rectangle: Rounded Corners 18">
            <a:extLst>
              <a:ext uri="{FF2B5EF4-FFF2-40B4-BE49-F238E27FC236}">
                <a16:creationId xmlns:a16="http://schemas.microsoft.com/office/drawing/2014/main" id="{B2CE2D7E-3CDE-451E-A417-65F4752C8FFB}"/>
              </a:ext>
            </a:extLst>
          </p:cNvPr>
          <p:cNvSpPr/>
          <p:nvPr/>
        </p:nvSpPr>
        <p:spPr>
          <a:xfrm>
            <a:off x="6277157" y="1192081"/>
            <a:ext cx="5789875" cy="3532319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1" name="Rectangle: Rounded Corners 18">
            <a:extLst>
              <a:ext uri="{FF2B5EF4-FFF2-40B4-BE49-F238E27FC236}">
                <a16:creationId xmlns:a16="http://schemas.microsoft.com/office/drawing/2014/main" id="{CD42CB0E-4039-4AAE-9C4C-9AC3B2AB4C55}"/>
              </a:ext>
            </a:extLst>
          </p:cNvPr>
          <p:cNvSpPr/>
          <p:nvPr/>
        </p:nvSpPr>
        <p:spPr>
          <a:xfrm>
            <a:off x="6277157" y="4948437"/>
            <a:ext cx="5789875" cy="1339050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2" name="Rectangle: Rounded Corners 18">
            <a:extLst>
              <a:ext uri="{FF2B5EF4-FFF2-40B4-BE49-F238E27FC236}">
                <a16:creationId xmlns:a16="http://schemas.microsoft.com/office/drawing/2014/main" id="{93C82F9F-35F1-419E-BFD9-B1276E1ACC67}"/>
              </a:ext>
            </a:extLst>
          </p:cNvPr>
          <p:cNvSpPr/>
          <p:nvPr/>
        </p:nvSpPr>
        <p:spPr>
          <a:xfrm>
            <a:off x="136059" y="4096347"/>
            <a:ext cx="5789875" cy="2191140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334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결과 평가 및 한계점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7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F5D2DA-63FB-4EB6-A255-CBF7C59D3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8" r="26842"/>
          <a:stretch/>
        </p:blipFill>
        <p:spPr>
          <a:xfrm>
            <a:off x="1267968" y="1711742"/>
            <a:ext cx="3846576" cy="1982534"/>
          </a:xfrm>
          <a:prstGeom prst="rect">
            <a:avLst/>
          </a:prstGeom>
        </p:spPr>
      </p:pic>
      <p:pic>
        <p:nvPicPr>
          <p:cNvPr id="38" name="Picture 2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BB14C5C-9C6D-4A33-813C-9C8D7BE4F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878"/>
          <a:stretch/>
        </p:blipFill>
        <p:spPr>
          <a:xfrm>
            <a:off x="685800" y="4569553"/>
            <a:ext cx="3733800" cy="1609107"/>
          </a:xfrm>
          <a:prstGeom prst="rect">
            <a:avLst/>
          </a:prstGeom>
        </p:spPr>
      </p:pic>
      <p:pic>
        <p:nvPicPr>
          <p:cNvPr id="39" name="Picture 24" descr="Chart&#10;&#10;Description automatically generated">
            <a:extLst>
              <a:ext uri="{FF2B5EF4-FFF2-40B4-BE49-F238E27FC236}">
                <a16:creationId xmlns:a16="http://schemas.microsoft.com/office/drawing/2014/main" id="{0D9A2AE8-D174-418D-82D3-3820C4BA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30" y="1733863"/>
            <a:ext cx="5484009" cy="29260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4449A23-BE04-4F74-8D08-D584ACA2A18A}"/>
              </a:ext>
            </a:extLst>
          </p:cNvPr>
          <p:cNvSpPr txBox="1"/>
          <p:nvPr/>
        </p:nvSpPr>
        <p:spPr>
          <a:xfrm>
            <a:off x="243840" y="1200146"/>
            <a:ext cx="4387645" cy="473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임의의 코호트를 생성하여 추가 검증 진행</a:t>
            </a:r>
            <a:endParaRPr lang="en-US" altLang="ko-KR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336C61-5D5F-483D-8EBB-303F1766541D}"/>
              </a:ext>
            </a:extLst>
          </p:cNvPr>
          <p:cNvSpPr txBox="1"/>
          <p:nvPr/>
        </p:nvSpPr>
        <p:spPr>
          <a:xfrm>
            <a:off x="243840" y="4096347"/>
            <a:ext cx="5852160" cy="473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3. </a:t>
            </a:r>
            <a:r>
              <a:rPr lang="en-US" altLang="ko-KR" dirty="0" err="1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curve_fit</a:t>
            </a:r>
            <a:r>
              <a:rPr lang="en-US" altLang="ko-KR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함수의 매개 변수 값 세팅을 다양하게 실험</a:t>
            </a:r>
            <a:endParaRPr lang="en-US" altLang="ko-KR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95DE3E-7886-460F-8183-A1D3D97C95E7}"/>
              </a:ext>
            </a:extLst>
          </p:cNvPr>
          <p:cNvSpPr txBox="1"/>
          <p:nvPr/>
        </p:nvSpPr>
        <p:spPr>
          <a:xfrm>
            <a:off x="6350880" y="1203562"/>
            <a:ext cx="4901184" cy="473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기존 </a:t>
            </a:r>
            <a:r>
              <a:rPr lang="en-US" altLang="ko-KR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60</a:t>
            </a:r>
            <a:r>
              <a:rPr lang="ko-KR" altLang="en-US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일 이었던 예측 기준일을 다양하게 실험</a:t>
            </a:r>
            <a:endParaRPr lang="en-US" altLang="ko-KR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D6471F-DE84-463F-97F7-0E25BCB51672}"/>
              </a:ext>
            </a:extLst>
          </p:cNvPr>
          <p:cNvSpPr txBox="1"/>
          <p:nvPr/>
        </p:nvSpPr>
        <p:spPr>
          <a:xfrm>
            <a:off x="6566978" y="5173609"/>
            <a:ext cx="5210231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현재의 모델을  보완하여</a:t>
            </a:r>
            <a:r>
              <a:rPr lang="en-US" altLang="ko-KR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WISELY Data</a:t>
            </a: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Team</a:t>
            </a: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Pipeline</a:t>
            </a:r>
            <a:r>
              <a:rPr lang="ko-KR" altLang="en-US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 이식</a:t>
            </a:r>
            <a:r>
              <a:rPr lang="en-US" altLang="ko-KR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FE732F-F377-4A96-BD10-078EB9C06748}"/>
              </a:ext>
            </a:extLst>
          </p:cNvPr>
          <p:cNvSpPr txBox="1"/>
          <p:nvPr/>
        </p:nvSpPr>
        <p:spPr>
          <a:xfrm>
            <a:off x="176134" y="593127"/>
            <a:ext cx="1178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향후에는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모델 추가 검증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‘, ‘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촤적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예측일 산출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’, ‘Fitting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함수 최적화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등을 통해 모델을 개선할 예정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4ECA1B-5C92-4759-A4F6-394505164D1E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19</a:t>
            </a:r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9F3EE1DF-7D8D-4550-81A2-D4C2A2EDAA59}"/>
              </a:ext>
            </a:extLst>
          </p:cNvPr>
          <p:cNvSpPr/>
          <p:nvPr/>
        </p:nvSpPr>
        <p:spPr>
          <a:xfrm>
            <a:off x="5974080" y="4643120"/>
            <a:ext cx="609600" cy="609600"/>
          </a:xfrm>
          <a:prstGeom prst="star4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917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D816F7-7E97-410B-87CC-78A14D209FD6}"/>
              </a:ext>
            </a:extLst>
          </p:cNvPr>
          <p:cNvSpPr txBox="1"/>
          <p:nvPr/>
        </p:nvSpPr>
        <p:spPr>
          <a:xfrm>
            <a:off x="81490" y="71659"/>
            <a:ext cx="5100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데이터분석가 채용 트렌드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모바일 서비스 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1C7A-842C-4F68-9863-F7A90F0F1DDB}"/>
              </a:ext>
            </a:extLst>
          </p:cNvPr>
          <p:cNvSpPr txBox="1"/>
          <p:nvPr/>
        </p:nvSpPr>
        <p:spPr>
          <a:xfrm>
            <a:off x="152400" y="609600"/>
            <a:ext cx="1067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모바일 데이터 분석 키워드 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SQL, </a:t>
            </a:r>
            <a:r>
              <a:rPr lang="ko-KR" altLang="en-US" sz="2000" dirty="0" err="1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퍼널분석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고객 생애가치</a:t>
            </a:r>
            <a:r>
              <a:rPr lang="en-US" altLang="ko-KR" sz="20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(CLV, LTV), Retention</a:t>
            </a:r>
            <a:endParaRPr lang="ko-KR" altLang="en-US" sz="20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B92366-48A4-4B6A-984B-C98D4BC1CF14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13</a:t>
            </a: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929E7D16-1C60-41D5-A20F-41D337B66F1A}"/>
              </a:ext>
            </a:extLst>
          </p:cNvPr>
          <p:cNvSpPr/>
          <p:nvPr/>
        </p:nvSpPr>
        <p:spPr>
          <a:xfrm>
            <a:off x="7239000" y="1458222"/>
            <a:ext cx="4744800" cy="4780800"/>
          </a:xfrm>
          <a:prstGeom prst="roundRect">
            <a:avLst>
              <a:gd name="adj" fmla="val 2452"/>
            </a:avLst>
          </a:prstGeom>
          <a:solidFill>
            <a:schemeClr val="bg1"/>
          </a:solidFill>
          <a:ln w="28575">
            <a:solidFill>
              <a:srgbClr val="0048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1914E-07D4-AA2A-7C0B-C5F75AFF655E}"/>
              </a:ext>
            </a:extLst>
          </p:cNvPr>
          <p:cNvSpPr txBox="1"/>
          <p:nvPr/>
        </p:nvSpPr>
        <p:spPr>
          <a:xfrm>
            <a:off x="7413680" y="2004590"/>
            <a:ext cx="4395439" cy="3347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[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모바일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B2C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회사들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주로 마케팅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PM, CRM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영역에서 사용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Toss,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당근마켓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데브시스터즈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고객은 왜 행동할까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?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에 대한 고민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매출 데이터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개인 정보 데이터의 한계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85BE7-0432-7631-D769-B2B78EEF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30" y="1295400"/>
            <a:ext cx="3668740" cy="50635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A9EE6-C14A-9081-DFCD-A2CC4220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346" y="1211210"/>
            <a:ext cx="1861624" cy="494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646FC0-289E-B9E7-BE56-C68B9F1DBFC9}"/>
              </a:ext>
            </a:extLst>
          </p:cNvPr>
          <p:cNvSpPr/>
          <p:nvPr/>
        </p:nvSpPr>
        <p:spPr>
          <a:xfrm>
            <a:off x="3581400" y="5257800"/>
            <a:ext cx="3200400" cy="381000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>
              <a:solidFill>
                <a:prstClr val="white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E25281-6B01-E262-7F0B-6BBA4CD17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96" y="1533555"/>
            <a:ext cx="2998453" cy="1981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64D562-C832-9B5A-48F6-7880F5F3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90" y="4006174"/>
            <a:ext cx="2692264" cy="188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23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054C0B-127B-4468-8316-C446F25CDD7A}"/>
              </a:ext>
            </a:extLst>
          </p:cNvPr>
          <p:cNvSpPr txBox="1"/>
          <p:nvPr/>
        </p:nvSpPr>
        <p:spPr>
          <a:xfrm>
            <a:off x="990600" y="1110243"/>
            <a:ext cx="518160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44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순조로웠던 시작 </a:t>
            </a:r>
            <a:endParaRPr lang="en-US" sz="7200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4F92E87A-0422-402E-8088-24FC047500B4}"/>
              </a:ext>
            </a:extLst>
          </p:cNvPr>
          <p:cNvSpPr/>
          <p:nvPr/>
        </p:nvSpPr>
        <p:spPr>
          <a:xfrm>
            <a:off x="5486400" y="4572000"/>
            <a:ext cx="6207620" cy="809650"/>
          </a:xfrm>
          <a:prstGeom prst="wedgeRoundRectCallout">
            <a:avLst>
              <a:gd name="adj1" fmla="val 46053"/>
              <a:gd name="adj2" fmla="val 103174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5D85F5-05DA-498F-BF04-4ADDF9EB981F}"/>
              </a:ext>
            </a:extLst>
          </p:cNvPr>
          <p:cNvSpPr txBox="1"/>
          <p:nvPr/>
        </p:nvSpPr>
        <p:spPr>
          <a:xfrm>
            <a:off x="5570480" y="4676743"/>
            <a:ext cx="6019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ㅋ 이 정도면 예측 모델 금방 나오는거 아님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?“</a:t>
            </a:r>
          </a:p>
        </p:txBody>
      </p:sp>
    </p:spTree>
    <p:extLst>
      <p:ext uri="{BB962C8B-B14F-4D97-AF65-F5344CB8AC3E}">
        <p14:creationId xmlns:p14="http://schemas.microsoft.com/office/powerpoint/2010/main" val="291616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279A3EF-9E25-4905-8F3D-B1DD10345919}"/>
              </a:ext>
            </a:extLst>
          </p:cNvPr>
          <p:cNvSpPr txBox="1"/>
          <p:nvPr/>
        </p:nvSpPr>
        <p:spPr>
          <a:xfrm>
            <a:off x="76267" y="42445"/>
            <a:ext cx="1857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WISELY </a:t>
            </a:r>
            <a:r>
              <a:rPr lang="ko-KR" alt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기업 소개</a:t>
            </a:r>
            <a:endParaRPr lang="en-US" sz="1600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73C91-457A-4508-B728-0CE2D96D1520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01</a:t>
            </a:r>
          </a:p>
        </p:txBody>
      </p:sp>
      <p:pic>
        <p:nvPicPr>
          <p:cNvPr id="17" name="그림 16" descr="텍스트, 기기, 드라이어이(가) 표시된 사진&#10;&#10;자동 생성된 설명">
            <a:extLst>
              <a:ext uri="{FF2B5EF4-FFF2-40B4-BE49-F238E27FC236}">
                <a16:creationId xmlns:a16="http://schemas.microsoft.com/office/drawing/2014/main" id="{1C1A3CF1-CB4E-4199-B0D3-FE44FBB58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31" b="91062" l="21659" r="50872">
                        <a14:foregroundMark x1="27575" y1="15674" x2="32488" y2="19430"/>
                        <a14:foregroundMark x1="27681" y1="16192" x2="33914" y2="20207"/>
                        <a14:foregroundMark x1="28685" y1="14378" x2="34443" y2="18912"/>
                        <a14:foregroundMark x1="27681" y1="15674" x2="34231" y2="16969"/>
                        <a14:foregroundMark x1="34126" y1="17228" x2="29107" y2="16969"/>
                        <a14:foregroundMark x1="27892" y1="13860" x2="34231" y2="18135"/>
                        <a14:foregroundMark x1="33650" y1="16969" x2="30851" y2="15674"/>
                        <a14:foregroundMark x1="28896" y1="65674" x2="27681" y2="83808"/>
                        <a14:foregroundMark x1="27470" y1="64637" x2="27047" y2="79793"/>
                        <a14:foregroundMark x1="39884" y1="25000" x2="46340" y2="29955"/>
                        <a14:foregroundMark x1="44321" y1="28756" x2="43793" y2="30829"/>
                        <a14:foregroundMark x1="40518" y1="85104" x2="39884" y2="91062"/>
                        <a14:foregroundMark x1="39567" y1="82772" x2="39567" y2="83290"/>
                        <a14:foregroundMark x1="39884" y1="77461" x2="40412" y2="79793"/>
                        <a14:backgroundMark x1="31062" y1="80440" x2="38457" y2="71891"/>
                        <a14:backgroundMark x1="38457" y1="71891" x2="34760" y2="52202"/>
                        <a14:backgroundMark x1="34760" y1="52202" x2="37031" y2="24223"/>
                        <a14:backgroundMark x1="48864" y1="28238" x2="46487" y2="34326"/>
                      </a14:backgroundRemoval>
                    </a14:imgEffect>
                  </a14:imgLayer>
                </a14:imgProps>
              </a:ext>
            </a:extLst>
          </a:blip>
          <a:srcRect l="18039" t="8611" r="45437" b="5729"/>
          <a:stretch/>
        </p:blipFill>
        <p:spPr>
          <a:xfrm>
            <a:off x="6262771" y="2326008"/>
            <a:ext cx="1135844" cy="1029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602CEB-8391-4E0E-BC4B-3155656ADB2E}"/>
              </a:ext>
            </a:extLst>
          </p:cNvPr>
          <p:cNvSpPr txBox="1"/>
          <p:nvPr/>
        </p:nvSpPr>
        <p:spPr>
          <a:xfrm>
            <a:off x="143815" y="562115"/>
            <a:ext cx="11544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2017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창업된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WISELY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2022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년 현재 남성 그루밍 시장에서 열풍을 일으키고 있는 스타트업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D4EE6F3-2344-48FD-A1A5-02E86786D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7" b="91485" l="5836" r="92838">
                        <a14:foregroundMark x1="25332" y1="11354" x2="27851" y2="51092"/>
                        <a14:foregroundMark x1="9549" y1="14847" x2="11671" y2="55895"/>
                        <a14:foregroundMark x1="5836" y1="14847" x2="5836" y2="14847"/>
                        <a14:foregroundMark x1="42042" y1="77293" x2="68700" y2="91703"/>
                        <a14:foregroundMark x1="92838" y1="41485" x2="88329" y2="66157"/>
                        <a14:foregroundMark x1="80769" y1="36026" x2="81565" y2="34061"/>
                        <a14:foregroundMark x1="77056" y1="34061" x2="89920" y2="35371"/>
                        <a14:foregroundMark x1="52918" y1="47817" x2="62865" y2="49127"/>
                        <a14:foregroundMark x1="60345" y1="47817" x2="60345" y2="4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5476" y="2531271"/>
            <a:ext cx="1350745" cy="820479"/>
          </a:xfrm>
          <a:prstGeom prst="rect">
            <a:avLst/>
          </a:prstGeom>
        </p:spPr>
      </p:pic>
      <p:pic>
        <p:nvPicPr>
          <p:cNvPr id="27" name="그림 26" descr="병, 실내, 키보드이(가) 표시된 사진&#10;&#10;자동 생성된 설명">
            <a:extLst>
              <a:ext uri="{FF2B5EF4-FFF2-40B4-BE49-F238E27FC236}">
                <a16:creationId xmlns:a16="http://schemas.microsoft.com/office/drawing/2014/main" id="{65EFC3C2-033B-4B68-9E42-AB6EEE2CCE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6" b="93613" l="9651" r="89528">
                        <a14:foregroundMark x1="23409" y1="12773" x2="41889" y2="15126"/>
                        <a14:foregroundMark x1="37372" y1="14790" x2="36550" y2="30084"/>
                        <a14:foregroundMark x1="36550" y1="11429" x2="37782" y2="12101"/>
                        <a14:foregroundMark x1="34086" y1="37143" x2="18070" y2="80000"/>
                        <a14:foregroundMark x1="18070" y1="80000" x2="38604" y2="90252"/>
                        <a14:foregroundMark x1="38604" y1="90252" x2="51018" y2="66544"/>
                        <a14:foregroundMark x1="52156" y1="45235" x2="52156" y2="44538"/>
                        <a14:foregroundMark x1="52156" y1="44538" x2="45175" y2="36471"/>
                        <a14:foregroundMark x1="36550" y1="39496" x2="31622" y2="38824"/>
                        <a14:foregroundMark x1="30390" y1="34118" x2="17659" y2="58319"/>
                        <a14:foregroundMark x1="17659" y1="58319" x2="20945" y2="77479"/>
                        <a14:foregroundMark x1="29569" y1="57647" x2="31622" y2="61345"/>
                        <a14:foregroundMark x1="29158" y1="57983" x2="36140" y2="75798"/>
                        <a14:foregroundMark x1="30390" y1="58319" x2="34497" y2="69412"/>
                        <a14:foregroundMark x1="31622" y1="35126" x2="19713" y2="58992"/>
                        <a14:foregroundMark x1="19713" y1="58992" x2="17659" y2="87563"/>
                        <a14:foregroundMark x1="21766" y1="50588" x2="32033" y2="37479"/>
                        <a14:foregroundMark x1="29158" y1="39160" x2="23409" y2="53613"/>
                        <a14:foregroundMark x1="17659" y1="45882" x2="47639" y2="40504"/>
                        <a14:foregroundMark x1="27926" y1="33782" x2="16427" y2="50924"/>
                        <a14:foregroundMark x1="34086" y1="36471" x2="16427" y2="43866"/>
                        <a14:foregroundMark x1="31622" y1="35126" x2="24194" y2="36927"/>
                        <a14:foregroundMark x1="27105" y1="36134" x2="29158" y2="36134"/>
                        <a14:foregroundMark x1="29569" y1="35798" x2="29569" y2="35798"/>
                        <a14:foregroundMark x1="65914" y1="45546" x2="76181" y2="62857"/>
                        <a14:foregroundMark x1="76181" y1="62857" x2="76386" y2="87395"/>
                        <a14:foregroundMark x1="76386" y1="87395" x2="69405" y2="64370"/>
                        <a14:foregroundMark x1="69405" y1="64370" x2="69610" y2="64370"/>
                        <a14:foregroundMark x1="68378" y1="64034" x2="67146" y2="88235"/>
                        <a14:foregroundMark x1="67146" y1="88235" x2="85626" y2="86218"/>
                        <a14:foregroundMark x1="66735" y1="90588" x2="86448" y2="85882"/>
                        <a14:foregroundMark x1="66324" y1="88908" x2="85626" y2="93613"/>
                        <a14:foregroundMark x1="70021" y1="65042" x2="65503" y2="73782"/>
                        <a14:foregroundMark x1="71663" y1="43866" x2="78234" y2="45882"/>
                        <a14:foregroundMark x1="81109" y1="47227" x2="81930" y2="57647"/>
                        <a14:backgroundMark x1="22587" y1="33445" x2="22587" y2="33445"/>
                        <a14:backgroundMark x1="19302" y1="38487" x2="25873" y2="33782"/>
                        <a14:backgroundMark x1="56057" y1="45210" x2="56468" y2="89244"/>
                        <a14:backgroundMark x1="56468" y1="89244" x2="61583" y2="72497"/>
                        <a14:backgroundMark x1="63450" y1="66387" x2="61396" y2="46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2921" y="2214844"/>
            <a:ext cx="975881" cy="1192298"/>
          </a:xfrm>
          <a:prstGeom prst="rect">
            <a:avLst/>
          </a:prstGeom>
        </p:spPr>
      </p:pic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6FA9DC37-F7B2-49BE-94C8-181D9068B125}"/>
              </a:ext>
            </a:extLst>
          </p:cNvPr>
          <p:cNvSpPr/>
          <p:nvPr/>
        </p:nvSpPr>
        <p:spPr>
          <a:xfrm>
            <a:off x="228600" y="1449124"/>
            <a:ext cx="4715273" cy="503360"/>
          </a:xfrm>
          <a:prstGeom prst="roundRect">
            <a:avLst>
              <a:gd name="adj" fmla="val 0"/>
            </a:avLst>
          </a:prstGeom>
          <a:solidFill>
            <a:srgbClr val="2358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endParaRPr lang="ko-KR" altLang="en-US" sz="4000" i="1" kern="0" dirty="0">
              <a:solidFill>
                <a:prstClr val="whit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자유형 10">
            <a:extLst>
              <a:ext uri="{FF2B5EF4-FFF2-40B4-BE49-F238E27FC236}">
                <a16:creationId xmlns:a16="http://schemas.microsoft.com/office/drawing/2014/main" id="{A380C7FD-A43E-4EDA-B4A5-1ACF9731CCBA}"/>
              </a:ext>
            </a:extLst>
          </p:cNvPr>
          <p:cNvSpPr/>
          <p:nvPr/>
        </p:nvSpPr>
        <p:spPr>
          <a:xfrm>
            <a:off x="4561774" y="1592489"/>
            <a:ext cx="214933" cy="211505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5684E9-A239-4C2E-B0BC-06A3D3F3B410}"/>
              </a:ext>
            </a:extLst>
          </p:cNvPr>
          <p:cNvSpPr txBox="1"/>
          <p:nvPr/>
        </p:nvSpPr>
        <p:spPr>
          <a:xfrm>
            <a:off x="352092" y="1543571"/>
            <a:ext cx="240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WISELY COMPANY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3" name="Google Shape;66;p15">
            <a:extLst>
              <a:ext uri="{FF2B5EF4-FFF2-40B4-BE49-F238E27FC236}">
                <a16:creationId xmlns:a16="http://schemas.microsoft.com/office/drawing/2014/main" id="{77B1B961-6469-4EA2-99CC-B9392193A451}"/>
              </a:ext>
            </a:extLst>
          </p:cNvPr>
          <p:cNvSpPr txBox="1"/>
          <p:nvPr/>
        </p:nvSpPr>
        <p:spPr>
          <a:xfrm>
            <a:off x="5375920" y="1136898"/>
            <a:ext cx="665195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면도용품</a:t>
            </a:r>
            <a:r>
              <a:rPr lang="en-US" altLang="ko-KR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스킨 케어</a:t>
            </a:r>
            <a:r>
              <a:rPr lang="en-US" altLang="ko-KR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두피 케어 등 분야에서 </a:t>
            </a:r>
            <a:endParaRPr lang="en-US" altLang="ko-KR" dirty="0">
              <a:solidFill>
                <a:srgbClr val="40404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WISELY</a:t>
            </a:r>
            <a:r>
              <a:rPr lang="ko-KR" altLang="en-US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는 </a:t>
            </a:r>
            <a:r>
              <a:rPr lang="en-US" altLang="ko-KR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30</a:t>
            </a:r>
            <a:r>
              <a:rPr lang="ko-KR" altLang="en-US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 이상의 제품을 판매 중 </a:t>
            </a:r>
            <a:endParaRPr dirty="0">
              <a:solidFill>
                <a:srgbClr val="40404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28" name="Google Shape;76;p15">
            <a:extLst>
              <a:ext uri="{FF2B5EF4-FFF2-40B4-BE49-F238E27FC236}">
                <a16:creationId xmlns:a16="http://schemas.microsoft.com/office/drawing/2014/main" id="{D94222EE-634C-4AAC-B013-AAEAE52281C5}"/>
              </a:ext>
            </a:extLst>
          </p:cNvPr>
          <p:cNvCxnSpPr>
            <a:cxnSpLocks/>
          </p:cNvCxnSpPr>
          <p:nvPr/>
        </p:nvCxnSpPr>
        <p:spPr>
          <a:xfrm>
            <a:off x="5159896" y="1355633"/>
            <a:ext cx="0" cy="4970324"/>
          </a:xfrm>
          <a:prstGeom prst="straightConnector1">
            <a:avLst/>
          </a:prstGeom>
          <a:noFill/>
          <a:ln w="28575" cap="flat" cmpd="sng">
            <a:solidFill>
              <a:srgbClr val="0048B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7;p15">
            <a:extLst>
              <a:ext uri="{FF2B5EF4-FFF2-40B4-BE49-F238E27FC236}">
                <a16:creationId xmlns:a16="http://schemas.microsoft.com/office/drawing/2014/main" id="{F086FAD6-ABC0-49EB-ACF1-18224087B115}"/>
              </a:ext>
            </a:extLst>
          </p:cNvPr>
          <p:cNvCxnSpPr>
            <a:cxnSpLocks/>
          </p:cNvCxnSpPr>
          <p:nvPr/>
        </p:nvCxnSpPr>
        <p:spPr>
          <a:xfrm>
            <a:off x="5437928" y="3657600"/>
            <a:ext cx="6482730" cy="0"/>
          </a:xfrm>
          <a:prstGeom prst="straightConnector1">
            <a:avLst/>
          </a:prstGeom>
          <a:noFill/>
          <a:ln w="28575" cap="flat" cmpd="sng">
            <a:solidFill>
              <a:srgbClr val="0048B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659D830-3EAC-4B2A-ADFE-98A4613033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624" y="2133600"/>
            <a:ext cx="4166415" cy="114544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C4CBB9F-D6B6-4C35-808B-64BFA1722D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50960">
            <a:off x="109855" y="2969116"/>
            <a:ext cx="4718502" cy="1093311"/>
          </a:xfrm>
          <a:prstGeom prst="rect">
            <a:avLst/>
          </a:prstGeom>
        </p:spPr>
      </p:pic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4FCF02FF-0BB3-4D7F-A74A-A664387364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415949">
            <a:off x="415089" y="3750037"/>
            <a:ext cx="4474460" cy="1028923"/>
          </a:xfrm>
          <a:prstGeom prst="rect">
            <a:avLst/>
          </a:prstGeom>
        </p:spPr>
      </p:pic>
      <p:pic>
        <p:nvPicPr>
          <p:cNvPr id="68" name="그림 67" descr="텍스트이(가) 표시된 사진&#10;&#10;자동 생성된 설명">
            <a:extLst>
              <a:ext uri="{FF2B5EF4-FFF2-40B4-BE49-F238E27FC236}">
                <a16:creationId xmlns:a16="http://schemas.microsoft.com/office/drawing/2014/main" id="{265531F2-E426-4820-8699-DD1A4A23DD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9682">
            <a:off x="20741" y="4522904"/>
            <a:ext cx="4727360" cy="1084850"/>
          </a:xfrm>
          <a:prstGeom prst="rect">
            <a:avLst/>
          </a:prstGeom>
        </p:spPr>
      </p:pic>
      <p:pic>
        <p:nvPicPr>
          <p:cNvPr id="70" name="그림 69" descr="텍스트이(가) 표시된 사진&#10;&#10;자동 생성된 설명">
            <a:extLst>
              <a:ext uri="{FF2B5EF4-FFF2-40B4-BE49-F238E27FC236}">
                <a16:creationId xmlns:a16="http://schemas.microsoft.com/office/drawing/2014/main" id="{13289E75-9E2C-44D6-9A62-E2254EE942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73067">
            <a:off x="384775" y="5347630"/>
            <a:ext cx="4665903" cy="1248023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4C3B35-A798-4ED4-80E6-25AD72D7F7BC}"/>
              </a:ext>
            </a:extLst>
          </p:cNvPr>
          <p:cNvSpPr/>
          <p:nvPr/>
        </p:nvSpPr>
        <p:spPr>
          <a:xfrm>
            <a:off x="70662" y="6521662"/>
            <a:ext cx="3967938" cy="336338"/>
          </a:xfrm>
          <a:prstGeom prst="rect">
            <a:avLst/>
          </a:prstGeom>
          <a:solidFill>
            <a:srgbClr val="004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1C062D-EE09-4610-99F3-308F5FC9446E}"/>
              </a:ext>
            </a:extLst>
          </p:cNvPr>
          <p:cNvGrpSpPr/>
          <p:nvPr/>
        </p:nvGrpSpPr>
        <p:grpSpPr>
          <a:xfrm>
            <a:off x="5181600" y="4343400"/>
            <a:ext cx="3529731" cy="1194725"/>
            <a:chOff x="6959610" y="4502534"/>
            <a:chExt cx="3529731" cy="1194725"/>
          </a:xfrm>
        </p:grpSpPr>
        <p:sp>
          <p:nvSpPr>
            <p:cNvPr id="31" name="사각형: 둥근 모서리 76">
              <a:extLst>
                <a:ext uri="{FF2B5EF4-FFF2-40B4-BE49-F238E27FC236}">
                  <a16:creationId xmlns:a16="http://schemas.microsoft.com/office/drawing/2014/main" id="{E2276F58-1D5B-4D31-9735-95044B3BCF01}"/>
                </a:ext>
              </a:extLst>
            </p:cNvPr>
            <p:cNvSpPr/>
            <p:nvPr/>
          </p:nvSpPr>
          <p:spPr>
            <a:xfrm>
              <a:off x="7120212" y="4569707"/>
              <a:ext cx="3255177" cy="1102955"/>
            </a:xfrm>
            <a:prstGeom prst="roundRect">
              <a:avLst>
                <a:gd name="adj" fmla="val 9481"/>
              </a:avLst>
            </a:prstGeom>
            <a:solidFill>
              <a:srgbClr val="23588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사각형: 둥근 모서리 31">
              <a:extLst>
                <a:ext uri="{FF2B5EF4-FFF2-40B4-BE49-F238E27FC236}">
                  <a16:creationId xmlns:a16="http://schemas.microsoft.com/office/drawing/2014/main" id="{0ADDCD94-948C-401C-B660-A45CAF61BF58}"/>
                </a:ext>
              </a:extLst>
            </p:cNvPr>
            <p:cNvSpPr/>
            <p:nvPr/>
          </p:nvSpPr>
          <p:spPr>
            <a:xfrm>
              <a:off x="6959610" y="4502534"/>
              <a:ext cx="3529731" cy="1194725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i="0" u="none" strike="noStrike" dirty="0">
                  <a:solidFill>
                    <a:schemeClr val="bg1"/>
                  </a:solidFill>
                  <a:effectLst/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가격 거품을 제거한 합리적인</a:t>
              </a:r>
              <a:endParaRPr lang="en-US" altLang="ko-KR" sz="1800" i="0" u="none" strike="noStrike" dirty="0">
                <a:solidFill>
                  <a:schemeClr val="bg1"/>
                </a:solidFill>
                <a:effectLst/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그루밍 소비 경험을 제공</a:t>
              </a:r>
            </a:p>
          </p:txBody>
        </p:sp>
      </p:grpSp>
      <p:sp>
        <p:nvSpPr>
          <p:cNvPr id="35" name="직사각형 71">
            <a:extLst>
              <a:ext uri="{FF2B5EF4-FFF2-40B4-BE49-F238E27FC236}">
                <a16:creationId xmlns:a16="http://schemas.microsoft.com/office/drawing/2014/main" id="{AFEE78A0-CFEB-44EB-AC94-CD59CA1DFC48}"/>
              </a:ext>
            </a:extLst>
          </p:cNvPr>
          <p:cNvSpPr/>
          <p:nvPr/>
        </p:nvSpPr>
        <p:spPr>
          <a:xfrm>
            <a:off x="9525000" y="3733800"/>
            <a:ext cx="16839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높은 제품 품질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6" name="직사각형 73">
            <a:extLst>
              <a:ext uri="{FF2B5EF4-FFF2-40B4-BE49-F238E27FC236}">
                <a16:creationId xmlns:a16="http://schemas.microsoft.com/office/drawing/2014/main" id="{6FC03043-5DAA-4311-861C-14E558FAC89C}"/>
              </a:ext>
            </a:extLst>
          </p:cNvPr>
          <p:cNvSpPr/>
          <p:nvPr/>
        </p:nvSpPr>
        <p:spPr>
          <a:xfrm>
            <a:off x="9525000" y="5029200"/>
            <a:ext cx="35372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소비자에게 유리한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D2C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유통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7" name="직사각형 74">
            <a:extLst>
              <a:ext uri="{FF2B5EF4-FFF2-40B4-BE49-F238E27FC236}">
                <a16:creationId xmlns:a16="http://schemas.microsoft.com/office/drawing/2014/main" id="{56601538-AD3B-4669-808D-D3049C31A7D0}"/>
              </a:ext>
            </a:extLst>
          </p:cNvPr>
          <p:cNvSpPr/>
          <p:nvPr/>
        </p:nvSpPr>
        <p:spPr>
          <a:xfrm>
            <a:off x="9525000" y="4369713"/>
            <a:ext cx="14913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합리적인 가격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8" name="직사각형 75">
            <a:extLst>
              <a:ext uri="{FF2B5EF4-FFF2-40B4-BE49-F238E27FC236}">
                <a16:creationId xmlns:a16="http://schemas.microsoft.com/office/drawing/2014/main" id="{13E068B1-342F-4E93-A9AA-42FEB2F2F4A3}"/>
              </a:ext>
            </a:extLst>
          </p:cNvPr>
          <p:cNvSpPr/>
          <p:nvPr/>
        </p:nvSpPr>
        <p:spPr>
          <a:xfrm>
            <a:off x="9525000" y="5638800"/>
            <a:ext cx="22401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다양한 구매 방식 제공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일반 구매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&amp;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구독 구매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</a:p>
        </p:txBody>
      </p:sp>
      <p:cxnSp>
        <p:nvCxnSpPr>
          <p:cNvPr id="39" name="Google Shape;77;p15">
            <a:extLst>
              <a:ext uri="{FF2B5EF4-FFF2-40B4-BE49-F238E27FC236}">
                <a16:creationId xmlns:a16="http://schemas.microsoft.com/office/drawing/2014/main" id="{A27AC00D-0767-4693-9662-A96796203F45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763000" y="3949244"/>
            <a:ext cx="762000" cy="394156"/>
          </a:xfrm>
          <a:prstGeom prst="straightConnector1">
            <a:avLst/>
          </a:prstGeom>
          <a:noFill/>
          <a:ln w="28575" cap="flat" cmpd="sng">
            <a:solidFill>
              <a:srgbClr val="0048B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77;p15">
            <a:extLst>
              <a:ext uri="{FF2B5EF4-FFF2-40B4-BE49-F238E27FC236}">
                <a16:creationId xmlns:a16="http://schemas.microsoft.com/office/drawing/2014/main" id="{CA1230B5-D8B5-49AD-871D-B6D24504D2DC}"/>
              </a:ext>
            </a:extLst>
          </p:cNvPr>
          <p:cNvCxnSpPr>
            <a:cxnSpLocks/>
          </p:cNvCxnSpPr>
          <p:nvPr/>
        </p:nvCxnSpPr>
        <p:spPr>
          <a:xfrm>
            <a:off x="8763000" y="5284112"/>
            <a:ext cx="685800" cy="0"/>
          </a:xfrm>
          <a:prstGeom prst="straightConnector1">
            <a:avLst/>
          </a:prstGeom>
          <a:noFill/>
          <a:ln w="28575" cap="flat" cmpd="sng">
            <a:solidFill>
              <a:srgbClr val="0048B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77;p15">
            <a:extLst>
              <a:ext uri="{FF2B5EF4-FFF2-40B4-BE49-F238E27FC236}">
                <a16:creationId xmlns:a16="http://schemas.microsoft.com/office/drawing/2014/main" id="{5CCDEBCA-14F9-463D-A975-9F32A753BCF0}"/>
              </a:ext>
            </a:extLst>
          </p:cNvPr>
          <p:cNvCxnSpPr>
            <a:cxnSpLocks/>
          </p:cNvCxnSpPr>
          <p:nvPr/>
        </p:nvCxnSpPr>
        <p:spPr>
          <a:xfrm>
            <a:off x="8763000" y="4648200"/>
            <a:ext cx="685800" cy="0"/>
          </a:xfrm>
          <a:prstGeom prst="straightConnector1">
            <a:avLst/>
          </a:prstGeom>
          <a:noFill/>
          <a:ln w="28575" cap="flat" cmpd="sng">
            <a:solidFill>
              <a:srgbClr val="0048B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77;p15">
            <a:extLst>
              <a:ext uri="{FF2B5EF4-FFF2-40B4-BE49-F238E27FC236}">
                <a16:creationId xmlns:a16="http://schemas.microsoft.com/office/drawing/2014/main" id="{59DEEF47-5761-4188-B0F5-5B409BC91499}"/>
              </a:ext>
            </a:extLst>
          </p:cNvPr>
          <p:cNvCxnSpPr>
            <a:cxnSpLocks/>
          </p:cNvCxnSpPr>
          <p:nvPr/>
        </p:nvCxnSpPr>
        <p:spPr>
          <a:xfrm>
            <a:off x="8763000" y="5651956"/>
            <a:ext cx="685800" cy="291644"/>
          </a:xfrm>
          <a:prstGeom prst="straightConnector1">
            <a:avLst/>
          </a:prstGeom>
          <a:noFill/>
          <a:ln w="28575" cap="flat" cmpd="sng">
            <a:solidFill>
              <a:srgbClr val="0048B3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2738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279A3EF-9E25-4905-8F3D-B1DD10345919}"/>
              </a:ext>
            </a:extLst>
          </p:cNvPr>
          <p:cNvSpPr txBox="1"/>
          <p:nvPr/>
        </p:nvSpPr>
        <p:spPr>
          <a:xfrm>
            <a:off x="91015" y="42445"/>
            <a:ext cx="1790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과제 개요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22208F3-8EE2-49E8-B55A-2585237C03B1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02</a:t>
            </a:r>
          </a:p>
        </p:txBody>
      </p:sp>
      <p:sp>
        <p:nvSpPr>
          <p:cNvPr id="27" name="평행 사변형 108">
            <a:extLst>
              <a:ext uri="{FF2B5EF4-FFF2-40B4-BE49-F238E27FC236}">
                <a16:creationId xmlns:a16="http://schemas.microsoft.com/office/drawing/2014/main" id="{37759C4D-3B6E-4EC4-B26D-AB26BD1E224A}"/>
              </a:ext>
            </a:extLst>
          </p:cNvPr>
          <p:cNvSpPr/>
          <p:nvPr/>
        </p:nvSpPr>
        <p:spPr>
          <a:xfrm flipH="1">
            <a:off x="4234563" y="4991488"/>
            <a:ext cx="1981752" cy="1180145"/>
          </a:xfrm>
          <a:prstGeom prst="parallelogram">
            <a:avLst>
              <a:gd name="adj" fmla="val 0"/>
            </a:avLst>
          </a:prstGeom>
          <a:solidFill>
            <a:srgbClr val="327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타원 117">
            <a:extLst>
              <a:ext uri="{FF2B5EF4-FFF2-40B4-BE49-F238E27FC236}">
                <a16:creationId xmlns:a16="http://schemas.microsoft.com/office/drawing/2014/main" id="{13FCF341-D0F1-42BB-9FCC-F561726D1455}"/>
              </a:ext>
            </a:extLst>
          </p:cNvPr>
          <p:cNvSpPr/>
          <p:nvPr/>
        </p:nvSpPr>
        <p:spPr>
          <a:xfrm>
            <a:off x="506129" y="2708285"/>
            <a:ext cx="2219190" cy="2219190"/>
          </a:xfrm>
          <a:prstGeom prst="roundRect">
            <a:avLst>
              <a:gd name="adj" fmla="val 9294"/>
            </a:avLst>
          </a:prstGeom>
          <a:solidFill>
            <a:schemeClr val="bg1"/>
          </a:solidFill>
          <a:ln w="41275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" name="현 121">
            <a:extLst>
              <a:ext uri="{FF2B5EF4-FFF2-40B4-BE49-F238E27FC236}">
                <a16:creationId xmlns:a16="http://schemas.microsoft.com/office/drawing/2014/main" id="{98D4E5BA-2888-43B2-8D0E-5F2EF678CEEB}"/>
              </a:ext>
            </a:extLst>
          </p:cNvPr>
          <p:cNvSpPr/>
          <p:nvPr/>
        </p:nvSpPr>
        <p:spPr>
          <a:xfrm>
            <a:off x="506128" y="2727535"/>
            <a:ext cx="2219190" cy="2219190"/>
          </a:xfrm>
          <a:prstGeom prst="chord">
            <a:avLst>
              <a:gd name="adj1" fmla="val 2124249"/>
              <a:gd name="adj2" fmla="val 2296069"/>
            </a:avLst>
          </a:prstGeom>
          <a:solidFill>
            <a:srgbClr val="0048B3"/>
          </a:solidFill>
          <a:ln w="412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124">
            <a:extLst>
              <a:ext uri="{FF2B5EF4-FFF2-40B4-BE49-F238E27FC236}">
                <a16:creationId xmlns:a16="http://schemas.microsoft.com/office/drawing/2014/main" id="{CB193F7A-1AD2-449A-A591-8C7F80AC573D}"/>
              </a:ext>
            </a:extLst>
          </p:cNvPr>
          <p:cNvSpPr/>
          <p:nvPr/>
        </p:nvSpPr>
        <p:spPr>
          <a:xfrm>
            <a:off x="6934200" y="2057400"/>
            <a:ext cx="493578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실무자의 경험과 감에 의존했던 기존 방식을 탈피하고자 하는 니즈 존재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2" name="직사각형 126">
            <a:extLst>
              <a:ext uri="{FF2B5EF4-FFF2-40B4-BE49-F238E27FC236}">
                <a16:creationId xmlns:a16="http://schemas.microsoft.com/office/drawing/2014/main" id="{D7B9DCA3-424A-4505-A47D-FD8EA31CE140}"/>
              </a:ext>
            </a:extLst>
          </p:cNvPr>
          <p:cNvSpPr/>
          <p:nvPr/>
        </p:nvSpPr>
        <p:spPr>
          <a:xfrm>
            <a:off x="7010400" y="4419600"/>
            <a:ext cx="48006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정기적인 구독 구매와 달리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일반 구매의 재구매 요인은 설명이 어려움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3" name="직사각형 127">
            <a:extLst>
              <a:ext uri="{FF2B5EF4-FFF2-40B4-BE49-F238E27FC236}">
                <a16:creationId xmlns:a16="http://schemas.microsoft.com/office/drawing/2014/main" id="{882B86FE-D849-40A4-A9D5-7692AC6BF549}"/>
              </a:ext>
            </a:extLst>
          </p:cNvPr>
          <p:cNvSpPr/>
          <p:nvPr/>
        </p:nvSpPr>
        <p:spPr>
          <a:xfrm>
            <a:off x="7010400" y="5734012"/>
            <a:ext cx="429368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첫 구매 시기가 같은 고객들의 공통된 패턴을 파악 필요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e.g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2021-08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Cohort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재구매율은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30%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94F03D-4FE1-4751-9EE5-CB05589D2444}"/>
              </a:ext>
            </a:extLst>
          </p:cNvPr>
          <p:cNvSpPr txBox="1"/>
          <p:nvPr/>
        </p:nvSpPr>
        <p:spPr>
          <a:xfrm>
            <a:off x="6662776" y="1665847"/>
            <a:ext cx="47672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사람의 개입을 가능한 최소화한 객관적인 모델 필요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5" name="직사각형 129">
            <a:extLst>
              <a:ext uri="{FF2B5EF4-FFF2-40B4-BE49-F238E27FC236}">
                <a16:creationId xmlns:a16="http://schemas.microsoft.com/office/drawing/2014/main" id="{643F1E52-DED0-404D-9741-CC4387639B16}"/>
              </a:ext>
            </a:extLst>
          </p:cNvPr>
          <p:cNvSpPr/>
          <p:nvPr/>
        </p:nvSpPr>
        <p:spPr>
          <a:xfrm>
            <a:off x="6629400" y="2824050"/>
            <a:ext cx="52524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변동성이 큰 첫번째 재구매를 예측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F41265-EA72-4D38-A915-3CCFC8F13C56}"/>
              </a:ext>
            </a:extLst>
          </p:cNvPr>
          <p:cNvSpPr txBox="1"/>
          <p:nvPr/>
        </p:nvSpPr>
        <p:spPr>
          <a:xfrm>
            <a:off x="6668594" y="4020024"/>
            <a:ext cx="46996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구독 구매보다는 일반 구매에 대한 예측에 집중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A4BF28-C997-4A0D-8BEB-B7D4D2B94BE2}"/>
              </a:ext>
            </a:extLst>
          </p:cNvPr>
          <p:cNvSpPr txBox="1"/>
          <p:nvPr/>
        </p:nvSpPr>
        <p:spPr>
          <a:xfrm>
            <a:off x="6696090" y="5342944"/>
            <a:ext cx="51911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고객의 첫 구매 월 기준을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Cohort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로 묶어 재구매율 산출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8AC196-F8E9-4B9C-AFEA-59875D7BBABA}"/>
              </a:ext>
            </a:extLst>
          </p:cNvPr>
          <p:cNvGrpSpPr/>
          <p:nvPr/>
        </p:nvGrpSpPr>
        <p:grpSpPr>
          <a:xfrm>
            <a:off x="4233026" y="1451440"/>
            <a:ext cx="1981752" cy="1180145"/>
            <a:chOff x="4953000" y="1476840"/>
            <a:chExt cx="1981752" cy="1180145"/>
          </a:xfrm>
        </p:grpSpPr>
        <p:sp>
          <p:nvSpPr>
            <p:cNvPr id="39" name="평행 사변형 103">
              <a:extLst>
                <a:ext uri="{FF2B5EF4-FFF2-40B4-BE49-F238E27FC236}">
                  <a16:creationId xmlns:a16="http://schemas.microsoft.com/office/drawing/2014/main" id="{D064504B-BC53-4C25-A09D-CEC8FD85DDCC}"/>
                </a:ext>
              </a:extLst>
            </p:cNvPr>
            <p:cNvSpPr/>
            <p:nvPr/>
          </p:nvSpPr>
          <p:spPr>
            <a:xfrm>
              <a:off x="4953000" y="1476840"/>
              <a:ext cx="1981752" cy="1180145"/>
            </a:xfrm>
            <a:prstGeom prst="parallelogram">
              <a:avLst>
                <a:gd name="adj" fmla="val 0"/>
              </a:avLst>
            </a:prstGeom>
            <a:solidFill>
              <a:srgbClr val="969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0" name="Picture 4" descr="뭡니까">
              <a:extLst>
                <a:ext uri="{FF2B5EF4-FFF2-40B4-BE49-F238E27FC236}">
                  <a16:creationId xmlns:a16="http://schemas.microsoft.com/office/drawing/2014/main" id="{8C5CF65E-2F36-4012-B171-3764BFD60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0233" y="1817695"/>
              <a:ext cx="494611" cy="494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ABEB6E4-4200-4E0C-AA9C-09F6004B1FE3}"/>
              </a:ext>
            </a:extLst>
          </p:cNvPr>
          <p:cNvGrpSpPr/>
          <p:nvPr/>
        </p:nvGrpSpPr>
        <p:grpSpPr>
          <a:xfrm>
            <a:off x="4233374" y="2631586"/>
            <a:ext cx="1981752" cy="1180145"/>
            <a:chOff x="4089196" y="2656986"/>
            <a:chExt cx="1981752" cy="1180145"/>
          </a:xfrm>
        </p:grpSpPr>
        <p:sp>
          <p:nvSpPr>
            <p:cNvPr id="42" name="평행 사변형 100">
              <a:extLst>
                <a:ext uri="{FF2B5EF4-FFF2-40B4-BE49-F238E27FC236}">
                  <a16:creationId xmlns:a16="http://schemas.microsoft.com/office/drawing/2014/main" id="{5094FAFD-C242-4298-B56F-60A04CC996F7}"/>
                </a:ext>
              </a:extLst>
            </p:cNvPr>
            <p:cNvSpPr/>
            <p:nvPr/>
          </p:nvSpPr>
          <p:spPr>
            <a:xfrm>
              <a:off x="4089196" y="2656986"/>
              <a:ext cx="1981752" cy="1180145"/>
            </a:xfrm>
            <a:prstGeom prst="parallelogram">
              <a:avLst>
                <a:gd name="adj" fmla="val 0"/>
              </a:avLst>
            </a:prstGeom>
            <a:solidFill>
              <a:srgbClr val="2944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3" name="Picture 6" descr="Prediction">
              <a:extLst>
                <a:ext uri="{FF2B5EF4-FFF2-40B4-BE49-F238E27FC236}">
                  <a16:creationId xmlns:a16="http://schemas.microsoft.com/office/drawing/2014/main" id="{7432C15D-5C47-47EA-B597-21EE4D0865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280" y="2996492"/>
              <a:ext cx="494611" cy="494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7B1EA9-AD01-4022-A6FC-A2F906BE9677}"/>
              </a:ext>
            </a:extLst>
          </p:cNvPr>
          <p:cNvGrpSpPr/>
          <p:nvPr/>
        </p:nvGrpSpPr>
        <p:grpSpPr>
          <a:xfrm>
            <a:off x="4233026" y="3811731"/>
            <a:ext cx="1981752" cy="1180145"/>
            <a:chOff x="4089196" y="3837131"/>
            <a:chExt cx="1981752" cy="1180145"/>
          </a:xfrm>
        </p:grpSpPr>
        <p:sp>
          <p:nvSpPr>
            <p:cNvPr id="45" name="평행 사변형 109">
              <a:extLst>
                <a:ext uri="{FF2B5EF4-FFF2-40B4-BE49-F238E27FC236}">
                  <a16:creationId xmlns:a16="http://schemas.microsoft.com/office/drawing/2014/main" id="{335A5094-08A1-490D-99E6-4C272C56A37D}"/>
                </a:ext>
              </a:extLst>
            </p:cNvPr>
            <p:cNvSpPr/>
            <p:nvPr/>
          </p:nvSpPr>
          <p:spPr>
            <a:xfrm flipH="1">
              <a:off x="4089196" y="3837131"/>
              <a:ext cx="1981752" cy="1180145"/>
            </a:xfrm>
            <a:prstGeom prst="parallelogram">
              <a:avLst>
                <a:gd name="adj" fmla="val 0"/>
              </a:avLst>
            </a:prstGeom>
            <a:solidFill>
              <a:srgbClr val="3157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6" name="Picture 12" descr="Shopping bag free icon">
              <a:extLst>
                <a:ext uri="{FF2B5EF4-FFF2-40B4-BE49-F238E27FC236}">
                  <a16:creationId xmlns:a16="http://schemas.microsoft.com/office/drawing/2014/main" id="{25CF200F-E6B1-4D4D-81BE-B2D52A3A4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07" y="4176636"/>
              <a:ext cx="494611" cy="494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8" descr="순서도 무료 아이콘">
            <a:extLst>
              <a:ext uri="{FF2B5EF4-FFF2-40B4-BE49-F238E27FC236}">
                <a16:creationId xmlns:a16="http://schemas.microsoft.com/office/drawing/2014/main" id="{EF77790A-0E11-4EC2-9C15-E00B0CCE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98" y="5334000"/>
            <a:ext cx="499883" cy="49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3C19C3-6710-478D-8DB0-5650926CBFC2}"/>
              </a:ext>
            </a:extLst>
          </p:cNvPr>
          <p:cNvSpPr txBox="1"/>
          <p:nvPr/>
        </p:nvSpPr>
        <p:spPr>
          <a:xfrm>
            <a:off x="502617" y="3181150"/>
            <a:ext cx="2260435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오차 범위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10%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이내의 고객 재구매율 예측 모델 제작  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364A6AFF-B669-491B-A2F5-97324A5C7E3D}"/>
              </a:ext>
            </a:extLst>
          </p:cNvPr>
          <p:cNvSpPr/>
          <p:nvPr/>
        </p:nvSpPr>
        <p:spPr>
          <a:xfrm>
            <a:off x="3096928" y="1580950"/>
            <a:ext cx="533400" cy="4495800"/>
          </a:xfrm>
          <a:prstGeom prst="leftBrace">
            <a:avLst/>
          </a:prstGeom>
          <a:ln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2A86AA-D522-4C23-9C55-64F3A6B7F8EE}"/>
              </a:ext>
            </a:extLst>
          </p:cNvPr>
          <p:cNvSpPr txBox="1"/>
          <p:nvPr/>
        </p:nvSpPr>
        <p:spPr>
          <a:xfrm>
            <a:off x="152400" y="533400"/>
            <a:ext cx="11544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WISELY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기업 과제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: 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오차 범위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10%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이내의 고객 재구매율 예측 모델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제작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’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3" name="직사각형 29">
            <a:extLst>
              <a:ext uri="{FF2B5EF4-FFF2-40B4-BE49-F238E27FC236}">
                <a16:creationId xmlns:a16="http://schemas.microsoft.com/office/drawing/2014/main" id="{BF06ED4B-6831-40B2-AAC5-BD7E520C41A1}"/>
              </a:ext>
            </a:extLst>
          </p:cNvPr>
          <p:cNvSpPr/>
          <p:nvPr/>
        </p:nvSpPr>
        <p:spPr>
          <a:xfrm>
            <a:off x="6963645" y="3255875"/>
            <a:ext cx="525241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누적 데이터 부족으로 인해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고객의 첫 재구매는 예측 난이도가 높음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47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67B5555-4367-4558-9877-3088331FE10B}"/>
              </a:ext>
            </a:extLst>
          </p:cNvPr>
          <p:cNvSpPr txBox="1"/>
          <p:nvPr/>
        </p:nvSpPr>
        <p:spPr>
          <a:xfrm>
            <a:off x="92413" y="51336"/>
            <a:ext cx="1790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기대 효과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73420-F8FE-4DB0-8191-42B0FE842EC8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074B3D-1A50-4F7C-8BE1-A9B5502694AF}"/>
              </a:ext>
            </a:extLst>
          </p:cNvPr>
          <p:cNvSpPr txBox="1"/>
          <p:nvPr/>
        </p:nvSpPr>
        <p:spPr>
          <a:xfrm>
            <a:off x="152400" y="590490"/>
            <a:ext cx="11544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고객 재구매율은 수억 원 규모의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WISELY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예산 관련 의사 결정을 좌우하는 핵심 지표 중 하나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9" name="직사각형 15">
            <a:extLst>
              <a:ext uri="{FF2B5EF4-FFF2-40B4-BE49-F238E27FC236}">
                <a16:creationId xmlns:a16="http://schemas.microsoft.com/office/drawing/2014/main" id="{FB267D12-2C31-412E-B83F-5F858C39E969}"/>
              </a:ext>
            </a:extLst>
          </p:cNvPr>
          <p:cNvSpPr/>
          <p:nvPr/>
        </p:nvSpPr>
        <p:spPr>
          <a:xfrm>
            <a:off x="7848600" y="4191000"/>
            <a:ext cx="21336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효율적인 재고관리</a:t>
            </a:r>
          </a:p>
        </p:txBody>
      </p:sp>
      <p:sp>
        <p:nvSpPr>
          <p:cNvPr id="50" name="직사각형 16">
            <a:extLst>
              <a:ext uri="{FF2B5EF4-FFF2-40B4-BE49-F238E27FC236}">
                <a16:creationId xmlns:a16="http://schemas.microsoft.com/office/drawing/2014/main" id="{FFEC4BE8-F8A9-43D5-8CAD-82D1A58CDACB}"/>
              </a:ext>
            </a:extLst>
          </p:cNvPr>
          <p:cNvSpPr/>
          <p:nvPr/>
        </p:nvSpPr>
        <p:spPr>
          <a:xfrm>
            <a:off x="2209800" y="4114800"/>
            <a:ext cx="22860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마케팅 예산 최적화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248BC3-AAF4-4B5C-BACC-56A512BB4BC1}"/>
              </a:ext>
            </a:extLst>
          </p:cNvPr>
          <p:cNvGrpSpPr/>
          <p:nvPr/>
        </p:nvGrpSpPr>
        <p:grpSpPr>
          <a:xfrm>
            <a:off x="2412650" y="1219200"/>
            <a:ext cx="7366700" cy="1371600"/>
            <a:chOff x="2412650" y="1219200"/>
            <a:chExt cx="7366700" cy="1483730"/>
          </a:xfrm>
        </p:grpSpPr>
        <p:sp>
          <p:nvSpPr>
            <p:cNvPr id="52" name="직사각형 37">
              <a:extLst>
                <a:ext uri="{FF2B5EF4-FFF2-40B4-BE49-F238E27FC236}">
                  <a16:creationId xmlns:a16="http://schemas.microsoft.com/office/drawing/2014/main" id="{994ABE9C-7EA7-4E30-A44D-9231EA88B120}"/>
                </a:ext>
              </a:extLst>
            </p:cNvPr>
            <p:cNvSpPr/>
            <p:nvPr/>
          </p:nvSpPr>
          <p:spPr>
            <a:xfrm>
              <a:off x="2412650" y="1295400"/>
              <a:ext cx="73667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3" name="직사각형 13">
              <a:extLst>
                <a:ext uri="{FF2B5EF4-FFF2-40B4-BE49-F238E27FC236}">
                  <a16:creationId xmlns:a16="http://schemas.microsoft.com/office/drawing/2014/main" id="{9DD9A553-961B-4D99-AE03-8AADA7E0975C}"/>
                </a:ext>
              </a:extLst>
            </p:cNvPr>
            <p:cNvSpPr/>
            <p:nvPr/>
          </p:nvSpPr>
          <p:spPr>
            <a:xfrm>
              <a:off x="2977663" y="1219200"/>
              <a:ext cx="6236674" cy="14837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10%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이내</a:t>
              </a:r>
              <a:r>
                <a:rPr lang="ko-KR" altLang="en-US" sz="180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의 오차율 달성 시</a:t>
              </a:r>
              <a:r>
                <a:rPr lang="en-US" altLang="ko-KR" sz="180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,</a:t>
              </a:r>
              <a:r>
                <a:rPr lang="ko-KR" altLang="en-US" sz="180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</a:t>
              </a:r>
              <a:endParaRPr lang="en-US" altLang="ko-KR" sz="18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  <a:p>
              <a:pPr algn="ctr"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고객의 평균 구매금액을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100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원 단위까지 정확하게 예측 가능</a:t>
              </a:r>
              <a:endParaRPr lang="ko-KR" altLang="en-US" sz="18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0918AB48-2331-43EA-8DEF-74BF76E17D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45993"/>
            <a:ext cx="1143000" cy="1143000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7378A0E0-A7EE-474A-9100-F8BB2D3DD1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71928"/>
            <a:ext cx="1714143" cy="171414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88A6507-B0E9-439C-B4F3-DCAE7FC40A1D}"/>
              </a:ext>
            </a:extLst>
          </p:cNvPr>
          <p:cNvGrpSpPr/>
          <p:nvPr/>
        </p:nvGrpSpPr>
        <p:grpSpPr>
          <a:xfrm>
            <a:off x="2362200" y="4953000"/>
            <a:ext cx="7366700" cy="1371600"/>
            <a:chOff x="2412650" y="1219200"/>
            <a:chExt cx="7366700" cy="1483730"/>
          </a:xfrm>
        </p:grpSpPr>
        <p:sp>
          <p:nvSpPr>
            <p:cNvPr id="57" name="직사각형 37">
              <a:extLst>
                <a:ext uri="{FF2B5EF4-FFF2-40B4-BE49-F238E27FC236}">
                  <a16:creationId xmlns:a16="http://schemas.microsoft.com/office/drawing/2014/main" id="{486F1999-36B4-4DF2-9D32-820356C3E924}"/>
                </a:ext>
              </a:extLst>
            </p:cNvPr>
            <p:cNvSpPr/>
            <p:nvPr/>
          </p:nvSpPr>
          <p:spPr>
            <a:xfrm>
              <a:off x="2412650" y="1295400"/>
              <a:ext cx="73667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13">
              <a:extLst>
                <a:ext uri="{FF2B5EF4-FFF2-40B4-BE49-F238E27FC236}">
                  <a16:creationId xmlns:a16="http://schemas.microsoft.com/office/drawing/2014/main" id="{31EEAC2A-B20C-49E9-8AD1-0B95988807D1}"/>
                </a:ext>
              </a:extLst>
            </p:cNvPr>
            <p:cNvSpPr/>
            <p:nvPr/>
          </p:nvSpPr>
          <p:spPr>
            <a:xfrm>
              <a:off x="2977663" y="1219200"/>
              <a:ext cx="6236674" cy="14837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solidFill>
                    <a:srgbClr val="C0000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WISELY</a:t>
              </a:r>
              <a:r>
                <a:rPr lang="ko-KR" altLang="en-US" dirty="0">
                  <a:solidFill>
                    <a:srgbClr val="C0000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만의 경쟁력인 고품질</a:t>
              </a:r>
              <a:r>
                <a:rPr lang="en-US" altLang="ko-KR" dirty="0">
                  <a:solidFill>
                    <a:srgbClr val="C0000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-</a:t>
              </a:r>
              <a:r>
                <a:rPr lang="ko-KR" altLang="en-US" dirty="0">
                  <a:solidFill>
                    <a:srgbClr val="C0000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최저 가격 시스템 유지</a:t>
              </a:r>
              <a:r>
                <a:rPr lang="en-US" altLang="ko-KR" dirty="0">
                  <a:solidFill>
                    <a:srgbClr val="C0000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! </a:t>
              </a:r>
              <a:endParaRPr lang="ko-KR" altLang="en-US" sz="1800" i="0" u="none" strike="noStrike" dirty="0">
                <a:solidFill>
                  <a:srgbClr val="C00000"/>
                </a:solidFill>
                <a:effectLst/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4791CC42-2078-4968-9686-90D233535CE1}"/>
              </a:ext>
            </a:extLst>
          </p:cNvPr>
          <p:cNvSpPr/>
          <p:nvPr/>
        </p:nvSpPr>
        <p:spPr>
          <a:xfrm>
            <a:off x="5812612" y="3200400"/>
            <a:ext cx="566777" cy="1066800"/>
          </a:xfrm>
          <a:prstGeom prst="downArrow">
            <a:avLst/>
          </a:prstGeom>
          <a:solidFill>
            <a:srgbClr val="99B7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997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5DF734-87E9-4BEB-81AB-0DAFF36A4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757122"/>
              </p:ext>
            </p:extLst>
          </p:nvPr>
        </p:nvGraphicFramePr>
        <p:xfrm>
          <a:off x="228600" y="1611558"/>
          <a:ext cx="5606717" cy="1392831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6460704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22354926"/>
                    </a:ext>
                  </a:extLst>
                </a:gridCol>
                <a:gridCol w="1720517">
                  <a:extLst>
                    <a:ext uri="{9D8B030D-6E8A-4147-A177-3AD203B41FA5}">
                      <a16:colId xmlns:a16="http://schemas.microsoft.com/office/drawing/2014/main" val="3545187113"/>
                    </a:ext>
                  </a:extLst>
                </a:gridCol>
              </a:tblGrid>
              <a:tr h="464277">
                <a:tc gridSpan="3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Discrete (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연속되지 않는 수치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)</a:t>
                      </a:r>
                      <a:endParaRPr lang="ko-KR" altLang="en-US" sz="3200" dirty="0">
                        <a:solidFill>
                          <a:schemeClr val="bg1"/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11838" marR="111838" marT="55919" marB="5591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69574"/>
                  </a:ext>
                </a:extLst>
              </a:tr>
              <a:tr h="46427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review_count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리뷰 개수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int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935229"/>
                  </a:ext>
                </a:extLst>
              </a:tr>
              <a:tr h="46427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itemcount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주문 상품의 개수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int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602962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76DE786F-B378-4CA0-A4F3-1713B1FD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7640" y="4359697"/>
            <a:ext cx="2387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267B6-92B6-429D-8554-C35B4D89040B}"/>
              </a:ext>
            </a:extLst>
          </p:cNvPr>
          <p:cNvSpPr txBox="1"/>
          <p:nvPr/>
        </p:nvSpPr>
        <p:spPr>
          <a:xfrm>
            <a:off x="762000" y="1182861"/>
            <a:ext cx="4547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strike="noStrike" dirty="0">
                <a:solidFill>
                  <a:srgbClr val="0048B3"/>
                </a:solidFill>
                <a:effectLst/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numerical</a:t>
            </a:r>
            <a:endParaRPr lang="ko-KR" altLang="en-US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7FEF00-EEEF-487C-AD47-FB971B0DBDA0}"/>
              </a:ext>
            </a:extLst>
          </p:cNvPr>
          <p:cNvSpPr txBox="1"/>
          <p:nvPr/>
        </p:nvSpPr>
        <p:spPr>
          <a:xfrm>
            <a:off x="6803169" y="1182861"/>
            <a:ext cx="4547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categorical</a:t>
            </a:r>
            <a:endParaRPr lang="ko-KR" altLang="en-US" dirty="0">
              <a:solidFill>
                <a:srgbClr val="0048B3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E75F8BB-24E9-4555-B4B4-6D6E43941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359295"/>
              </p:ext>
            </p:extLst>
          </p:nvPr>
        </p:nvGraphicFramePr>
        <p:xfrm>
          <a:off x="6018898" y="1611558"/>
          <a:ext cx="5944502" cy="3189040"/>
        </p:xfrm>
        <a:graphic>
          <a:graphicData uri="http://schemas.openxmlformats.org/drawingml/2006/table">
            <a:tbl>
              <a:tblPr/>
              <a:tblGrid>
                <a:gridCol w="2210702">
                  <a:extLst>
                    <a:ext uri="{9D8B030D-6E8A-4147-A177-3AD203B41FA5}">
                      <a16:colId xmlns:a16="http://schemas.microsoft.com/office/drawing/2014/main" val="406017095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14747073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3395033"/>
                    </a:ext>
                  </a:extLst>
                </a:gridCol>
              </a:tblGrid>
              <a:tr h="318904">
                <a:tc gridSpan="3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Nominal (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순서가 없는 범주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)</a:t>
                      </a:r>
                      <a:endParaRPr lang="ko-KR" altLang="en-US" sz="2900" dirty="0">
                        <a:solidFill>
                          <a:schemeClr val="bg1"/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82427" marR="82427" marT="41214" marB="4121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474688"/>
                  </a:ext>
                </a:extLst>
              </a:tr>
              <a:tr h="31890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signup_brand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가입 브랜드</a:t>
                      </a:r>
                      <a:endParaRPr lang="ko-KR" alt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string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3315388"/>
                  </a:ext>
                </a:extLst>
              </a:tr>
              <a:tr h="31890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gender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성별</a:t>
                      </a:r>
                      <a:endParaRPr lang="ko-KR" alt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string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041953"/>
                  </a:ext>
                </a:extLst>
              </a:tr>
              <a:tr h="31890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marketing_agree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마케팅 수신 동의 여부</a:t>
                      </a:r>
                      <a:endParaRPr lang="ko-KR" alt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int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0309735"/>
                  </a:ext>
                </a:extLst>
              </a:tr>
              <a:tr h="31890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city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거주 시</a:t>
                      </a:r>
                      <a:endParaRPr lang="ko-KR" alt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string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7414"/>
                  </a:ext>
                </a:extLst>
              </a:tr>
              <a:tr h="31890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is_subsc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구독 여부</a:t>
                      </a:r>
                      <a:endParaRPr lang="ko-KR" alt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int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3360318"/>
                  </a:ext>
                </a:extLst>
              </a:tr>
              <a:tr h="31890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paymentstatus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결제상태</a:t>
                      </a:r>
                      <a:endParaRPr lang="ko-KR" alt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str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1294702"/>
                  </a:ext>
                </a:extLst>
              </a:tr>
              <a:tr h="31890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ordertype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주문방식</a:t>
                      </a:r>
                      <a:endParaRPr lang="ko-KR" alt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int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572117"/>
                  </a:ext>
                </a:extLst>
              </a:tr>
              <a:tr h="31890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issubscribed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주문의 구독여부</a:t>
                      </a:r>
                      <a:endParaRPr lang="ko-KR" alt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str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344150"/>
                  </a:ext>
                </a:extLst>
              </a:tr>
              <a:tr h="31890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paymentid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결제수단 </a:t>
                      </a: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id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int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333916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24C70F9-CE15-4DB7-8569-FEA8738DF062}"/>
              </a:ext>
            </a:extLst>
          </p:cNvPr>
          <p:cNvGrpSpPr/>
          <p:nvPr/>
        </p:nvGrpSpPr>
        <p:grpSpPr>
          <a:xfrm>
            <a:off x="-27039" y="5305807"/>
            <a:ext cx="5807950" cy="1552193"/>
            <a:chOff x="-27039" y="5305807"/>
            <a:chExt cx="5807950" cy="1552193"/>
          </a:xfrm>
        </p:grpSpPr>
        <p:pic>
          <p:nvPicPr>
            <p:cNvPr id="22" name="그림 21" descr="인형, 장난감이(가) 표시된 사진&#10;&#10;자동 생성된 설명">
              <a:extLst>
                <a:ext uri="{FF2B5EF4-FFF2-40B4-BE49-F238E27FC236}">
                  <a16:creationId xmlns:a16="http://schemas.microsoft.com/office/drawing/2014/main" id="{A228F420-A368-4F5A-A403-ABA758529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5" b="99190" l="9962" r="95785">
                          <a14:foregroundMark x1="13027" y1="17814" x2="13027" y2="17814"/>
                          <a14:foregroundMark x1="40996" y1="5668" x2="40996" y2="5668"/>
                          <a14:foregroundMark x1="77011" y1="6883" x2="77011" y2="6883"/>
                          <a14:foregroundMark x1="58238" y1="2429" x2="58238" y2="2429"/>
                          <a14:foregroundMark x1="47893" y1="1215" x2="47893" y2="1215"/>
                          <a14:foregroundMark x1="47126" y1="9312" x2="44444" y2="405"/>
                          <a14:foregroundMark x1="51341" y1="7692" x2="52107" y2="1215"/>
                          <a14:foregroundMark x1="42912" y1="9312" x2="42912" y2="5668"/>
                          <a14:foregroundMark x1="89655" y1="52632" x2="89655" y2="52632"/>
                          <a14:foregroundMark x1="59004" y1="85020" x2="49425" y2="98785"/>
                          <a14:foregroundMark x1="88123" y1="87045" x2="88123" y2="87045"/>
                          <a14:foregroundMark x1="88123" y1="83401" x2="91188" y2="90283"/>
                          <a14:foregroundMark x1="91571" y1="89474" x2="92337" y2="99595"/>
                          <a14:foregroundMark x1="95785" y1="88664" x2="95785" y2="886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27039" y="5521826"/>
              <a:ext cx="1446898" cy="1336174"/>
            </a:xfrm>
            <a:prstGeom prst="rect">
              <a:avLst/>
            </a:prstGeom>
          </p:spPr>
        </p:pic>
        <p:sp>
          <p:nvSpPr>
            <p:cNvPr id="24" name="말풍선: 모서리가 둥근 사각형 23">
              <a:extLst>
                <a:ext uri="{FF2B5EF4-FFF2-40B4-BE49-F238E27FC236}">
                  <a16:creationId xmlns:a16="http://schemas.microsoft.com/office/drawing/2014/main" id="{C291896E-387B-4763-9C64-0D6C391413C1}"/>
                </a:ext>
              </a:extLst>
            </p:cNvPr>
            <p:cNvSpPr/>
            <p:nvPr/>
          </p:nvSpPr>
          <p:spPr>
            <a:xfrm>
              <a:off x="1601902" y="5305807"/>
              <a:ext cx="4179009" cy="1043059"/>
            </a:xfrm>
            <a:prstGeom prst="wedgeRoundRectCallout">
              <a:avLst>
                <a:gd name="adj1" fmla="val -56628"/>
                <a:gd name="adj2" fmla="val 26547"/>
                <a:gd name="adj3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이 데이터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전부 설명 변수로 싹 놓고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Binary classification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머신러닝으로 돌리면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재구매 여부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(1 or 0)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예측할 수 있는 거 아님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FD458B8-8685-4F5F-88DB-811A9A93D4C9}"/>
              </a:ext>
            </a:extLst>
          </p:cNvPr>
          <p:cNvSpPr txBox="1"/>
          <p:nvPr/>
        </p:nvSpPr>
        <p:spPr>
          <a:xfrm>
            <a:off x="91015" y="42446"/>
            <a:ext cx="1790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Data Set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정의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EBC79E-BA7B-467C-A4F0-26662B3FFA95}"/>
              </a:ext>
            </a:extLst>
          </p:cNvPr>
          <p:cNvSpPr txBox="1"/>
          <p:nvPr/>
        </p:nvSpPr>
        <p:spPr>
          <a:xfrm>
            <a:off x="143815" y="581875"/>
            <a:ext cx="892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기업 과제에 맞춰 약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70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만 건의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User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만 건의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Order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확보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D4B015E-44EE-48E7-BAD4-3DDC0459B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437927"/>
              </p:ext>
            </p:extLst>
          </p:nvPr>
        </p:nvGraphicFramePr>
        <p:xfrm>
          <a:off x="228600" y="3299070"/>
          <a:ext cx="5606717" cy="172464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10289267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162523762"/>
                    </a:ext>
                  </a:extLst>
                </a:gridCol>
                <a:gridCol w="1720517">
                  <a:extLst>
                    <a:ext uri="{9D8B030D-6E8A-4147-A177-3AD203B41FA5}">
                      <a16:colId xmlns:a16="http://schemas.microsoft.com/office/drawing/2014/main" val="4274449548"/>
                    </a:ext>
                  </a:extLst>
                </a:gridCol>
              </a:tblGrid>
              <a:tr h="431160">
                <a:tc gridSpan="3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Continuous (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연속적인 수치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)</a:t>
                      </a:r>
                      <a:endParaRPr lang="ko-KR" altLang="en-US" sz="3200" dirty="0">
                        <a:solidFill>
                          <a:schemeClr val="bg1"/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11838" marR="111838" marT="55919" marB="5591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878230"/>
                  </a:ext>
                </a:extLst>
              </a:tr>
              <a:tr h="43116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age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연령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float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966843"/>
                  </a:ext>
                </a:extLst>
              </a:tr>
              <a:tr h="43116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totalamount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주문 별 총 판매액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float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190226"/>
                  </a:ext>
                </a:extLst>
              </a:tr>
              <a:tr h="43116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costs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주문 비용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float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39519" marR="39519" marT="26346" marB="2634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28907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9F2233E-020B-4793-86A7-6293523DD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88112"/>
              </p:ext>
            </p:extLst>
          </p:nvPr>
        </p:nvGraphicFramePr>
        <p:xfrm>
          <a:off x="6044727" y="4953000"/>
          <a:ext cx="5944502" cy="1487250"/>
        </p:xfrm>
        <a:graphic>
          <a:graphicData uri="http://schemas.openxmlformats.org/drawingml/2006/table">
            <a:tbl>
              <a:tblPr/>
              <a:tblGrid>
                <a:gridCol w="2184873">
                  <a:extLst>
                    <a:ext uri="{9D8B030D-6E8A-4147-A177-3AD203B41FA5}">
                      <a16:colId xmlns:a16="http://schemas.microsoft.com/office/drawing/2014/main" val="30724734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301962422"/>
                    </a:ext>
                  </a:extLst>
                </a:gridCol>
                <a:gridCol w="1245029">
                  <a:extLst>
                    <a:ext uri="{9D8B030D-6E8A-4147-A177-3AD203B41FA5}">
                      <a16:colId xmlns:a16="http://schemas.microsoft.com/office/drawing/2014/main" val="3898284412"/>
                    </a:ext>
                  </a:extLst>
                </a:gridCol>
              </a:tblGrid>
              <a:tr h="297450">
                <a:tc gridSpan="3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Ordinal (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순서가 있는 범주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)</a:t>
                      </a:r>
                      <a:endParaRPr lang="ko-KR" altLang="en-US" sz="2900" dirty="0">
                        <a:solidFill>
                          <a:schemeClr val="bg1"/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82427" marR="82427" marT="41214" marB="4121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B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86505"/>
                  </a:ext>
                </a:extLst>
              </a:tr>
              <a:tr h="2974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unid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고객 아이디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int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969512"/>
                  </a:ext>
                </a:extLst>
              </a:tr>
              <a:tr h="2974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signup_date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가입일자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Time stamp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7830252"/>
                  </a:ext>
                </a:extLst>
              </a:tr>
              <a:tr h="2974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orderid</a:t>
                      </a:r>
                      <a:endParaRPr 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주문 아이디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int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3519993"/>
                  </a:ext>
                </a:extLst>
              </a:tr>
              <a:tr h="2974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regdate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주문 등록 날짜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Time stamp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 marL="17172" marR="17172" marT="11448" marB="1144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8825679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2F5C6E-35DF-40B5-ADBD-89EC8E2E7216}"/>
              </a:ext>
            </a:extLst>
          </p:cNvPr>
          <p:cNvCxnSpPr>
            <a:cxnSpLocks/>
          </p:cNvCxnSpPr>
          <p:nvPr/>
        </p:nvCxnSpPr>
        <p:spPr>
          <a:xfrm>
            <a:off x="2286000" y="1552193"/>
            <a:ext cx="1481607" cy="0"/>
          </a:xfrm>
          <a:prstGeom prst="line">
            <a:avLst/>
          </a:prstGeom>
          <a:ln w="28575">
            <a:solidFill>
              <a:srgbClr val="004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AF9A364-130E-470C-8CE6-D28651388FC7}"/>
              </a:ext>
            </a:extLst>
          </p:cNvPr>
          <p:cNvCxnSpPr>
            <a:cxnSpLocks/>
          </p:cNvCxnSpPr>
          <p:nvPr/>
        </p:nvCxnSpPr>
        <p:spPr>
          <a:xfrm>
            <a:off x="8336333" y="1552193"/>
            <a:ext cx="1481607" cy="0"/>
          </a:xfrm>
          <a:prstGeom prst="line">
            <a:avLst/>
          </a:prstGeom>
          <a:ln w="28575">
            <a:solidFill>
              <a:srgbClr val="004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81C11F-1EA0-4E9D-AE0E-B9D7C877F490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4690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9B856D6-5D83-414F-AF37-F6240DA1C0D7}"/>
              </a:ext>
            </a:extLst>
          </p:cNvPr>
          <p:cNvSpPr txBox="1"/>
          <p:nvPr/>
        </p:nvSpPr>
        <p:spPr>
          <a:xfrm>
            <a:off x="990600" y="1110243"/>
            <a:ext cx="647700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48B3"/>
                </a:solidFill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2. </a:t>
            </a:r>
            <a:r>
              <a:rPr lang="ko-KR" altLang="en-US" sz="4400" dirty="0">
                <a:solidFill>
                  <a:srgbClr val="0048B3"/>
                </a:solidFill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하지만 인생은 실전이야 </a:t>
            </a:r>
            <a:endParaRPr lang="en-US" sz="7200" dirty="0">
              <a:solidFill>
                <a:srgbClr val="0048B3"/>
              </a:solidFill>
              <a:latin typeface="210 Manbalchungchun R" panose="02020603020101020101" pitchFamily="18" charset="-127"/>
              <a:ea typeface="210 Manbalchungchun R" panose="02020603020101020101" pitchFamily="18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4F92E87A-0422-402E-8088-24FC047500B4}"/>
              </a:ext>
            </a:extLst>
          </p:cNvPr>
          <p:cNvSpPr/>
          <p:nvPr/>
        </p:nvSpPr>
        <p:spPr>
          <a:xfrm>
            <a:off x="6096000" y="4971237"/>
            <a:ext cx="5445620" cy="809650"/>
          </a:xfrm>
          <a:prstGeom prst="wedgeRoundRectCallout">
            <a:avLst>
              <a:gd name="adj1" fmla="val 46053"/>
              <a:gd name="adj2" fmla="val 103174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2CD8D-C76B-4117-BFF1-4FBF2F4F94F9}"/>
              </a:ext>
            </a:extLst>
          </p:cNvPr>
          <p:cNvSpPr txBox="1"/>
          <p:nvPr/>
        </p:nvSpPr>
        <p:spPr>
          <a:xfrm>
            <a:off x="5334000" y="5075980"/>
            <a:ext cx="6019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이거 아무리 봐도 답이 없는것 같아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...”</a:t>
            </a:r>
          </a:p>
        </p:txBody>
      </p:sp>
    </p:spTree>
    <p:extLst>
      <p:ext uri="{BB962C8B-B14F-4D97-AF65-F5344CB8AC3E}">
        <p14:creationId xmlns:p14="http://schemas.microsoft.com/office/powerpoint/2010/main" val="409581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117">
            <a:extLst>
              <a:ext uri="{FF2B5EF4-FFF2-40B4-BE49-F238E27FC236}">
                <a16:creationId xmlns:a16="http://schemas.microsoft.com/office/drawing/2014/main" id="{53599511-A178-4B3D-9253-FE9816E332DA}"/>
              </a:ext>
            </a:extLst>
          </p:cNvPr>
          <p:cNvSpPr/>
          <p:nvPr/>
        </p:nvSpPr>
        <p:spPr>
          <a:xfrm>
            <a:off x="3810000" y="1371600"/>
            <a:ext cx="3124200" cy="1143000"/>
          </a:xfrm>
          <a:prstGeom prst="roundRect">
            <a:avLst>
              <a:gd name="adj" fmla="val 9294"/>
            </a:avLst>
          </a:prstGeom>
          <a:solidFill>
            <a:schemeClr val="bg1"/>
          </a:solidFill>
          <a:ln w="41275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1" name="타원 117">
            <a:extLst>
              <a:ext uri="{FF2B5EF4-FFF2-40B4-BE49-F238E27FC236}">
                <a16:creationId xmlns:a16="http://schemas.microsoft.com/office/drawing/2014/main" id="{3A3F13EB-4231-4BEA-8598-80FC8C073906}"/>
              </a:ext>
            </a:extLst>
          </p:cNvPr>
          <p:cNvSpPr/>
          <p:nvPr/>
        </p:nvSpPr>
        <p:spPr>
          <a:xfrm>
            <a:off x="2057400" y="5410200"/>
            <a:ext cx="3810000" cy="1143000"/>
          </a:xfrm>
          <a:prstGeom prst="roundRect">
            <a:avLst>
              <a:gd name="adj" fmla="val 9294"/>
            </a:avLst>
          </a:prstGeom>
          <a:solidFill>
            <a:schemeClr val="bg1"/>
          </a:solidFill>
          <a:ln w="41275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E6F292-FB07-4B7A-8DAE-6A43CFBF4402}"/>
              </a:ext>
            </a:extLst>
          </p:cNvPr>
          <p:cNvGrpSpPr/>
          <p:nvPr/>
        </p:nvGrpSpPr>
        <p:grpSpPr>
          <a:xfrm rot="900000">
            <a:off x="513903" y="112422"/>
            <a:ext cx="9868092" cy="8098451"/>
            <a:chOff x="304800" y="-165706"/>
            <a:chExt cx="9868092" cy="8098451"/>
          </a:xfrm>
        </p:grpSpPr>
        <p:sp>
          <p:nvSpPr>
            <p:cNvPr id="53" name="원호 52">
              <a:extLst>
                <a:ext uri="{FF2B5EF4-FFF2-40B4-BE49-F238E27FC236}">
                  <a16:creationId xmlns:a16="http://schemas.microsoft.com/office/drawing/2014/main" id="{51DF16C2-AB84-4BB0-AE66-2513245E2BC3}"/>
                </a:ext>
              </a:extLst>
            </p:cNvPr>
            <p:cNvSpPr/>
            <p:nvPr/>
          </p:nvSpPr>
          <p:spPr>
            <a:xfrm>
              <a:off x="304800" y="-155815"/>
              <a:ext cx="5295900" cy="5295900"/>
            </a:xfrm>
            <a:prstGeom prst="arc">
              <a:avLst>
                <a:gd name="adj1" fmla="val 5127827"/>
                <a:gd name="adj2" fmla="val 9491915"/>
              </a:avLst>
            </a:prstGeom>
            <a:ln w="704850">
              <a:solidFill>
                <a:srgbClr val="91BAD1"/>
              </a:solidFill>
            </a:ln>
            <a:scene3d>
              <a:camera prst="orthographicFront">
                <a:rot lat="20399999" lon="0" rev="0"/>
              </a:camera>
              <a:lightRig rig="flat" dir="t"/>
            </a:scene3d>
            <a:sp3d prstMaterial="matte">
              <a:extrusionClr>
                <a:srgbClr val="91BAD1"/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EC96CFA7-7328-4C82-B99A-E3AEC566773B}"/>
                </a:ext>
              </a:extLst>
            </p:cNvPr>
            <p:cNvSpPr/>
            <p:nvPr/>
          </p:nvSpPr>
          <p:spPr>
            <a:xfrm>
              <a:off x="318814" y="-165706"/>
              <a:ext cx="5295900" cy="5295900"/>
            </a:xfrm>
            <a:prstGeom prst="arc">
              <a:avLst>
                <a:gd name="adj1" fmla="val 1897241"/>
                <a:gd name="adj2" fmla="val 5056713"/>
              </a:avLst>
            </a:prstGeom>
            <a:ln w="704850">
              <a:solidFill>
                <a:srgbClr val="5697BF"/>
              </a:solidFill>
            </a:ln>
            <a:scene3d>
              <a:camera prst="orthographicFront">
                <a:rot lat="20399999" lon="0" rev="0"/>
              </a:camera>
              <a:lightRig rig="flat" dir="t"/>
            </a:scene3d>
            <a:sp3d prstMaterial="matte">
              <a:extrusionClr>
                <a:srgbClr val="5697BF"/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9" name="원호 58">
              <a:extLst>
                <a:ext uri="{FF2B5EF4-FFF2-40B4-BE49-F238E27FC236}">
                  <a16:creationId xmlns:a16="http://schemas.microsoft.com/office/drawing/2014/main" id="{9386680E-6CEF-4FA6-8001-253824DA222F}"/>
                </a:ext>
              </a:extLst>
            </p:cNvPr>
            <p:cNvSpPr/>
            <p:nvPr/>
          </p:nvSpPr>
          <p:spPr>
            <a:xfrm>
              <a:off x="4896042" y="2636845"/>
              <a:ext cx="5276850" cy="5295900"/>
            </a:xfrm>
            <a:prstGeom prst="arc">
              <a:avLst>
                <a:gd name="adj1" fmla="val 12661934"/>
                <a:gd name="adj2" fmla="val 15358391"/>
              </a:avLst>
            </a:prstGeom>
            <a:ln w="704850">
              <a:solidFill>
                <a:srgbClr val="366078"/>
              </a:solidFill>
              <a:tailEnd type="triangle" w="sm" len="sm"/>
            </a:ln>
            <a:scene3d>
              <a:camera prst="orthographicFront">
                <a:rot lat="20399999" lon="0" rev="0"/>
              </a:camera>
              <a:lightRig rig="flat" dir="t"/>
            </a:scene3d>
            <a:sp3d prstMaterial="matte">
              <a:extrusionClr>
                <a:schemeClr val="accent1"/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4F7567-F058-413B-AE71-280FB35484F6}"/>
              </a:ext>
            </a:extLst>
          </p:cNvPr>
          <p:cNvSpPr/>
          <p:nvPr/>
        </p:nvSpPr>
        <p:spPr>
          <a:xfrm>
            <a:off x="475348" y="2284072"/>
            <a:ext cx="1143000" cy="80021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117">
            <a:extLst>
              <a:ext uri="{FF2B5EF4-FFF2-40B4-BE49-F238E27FC236}">
                <a16:creationId xmlns:a16="http://schemas.microsoft.com/office/drawing/2014/main" id="{74F68D1A-957F-40B6-9647-5583A6FD0572}"/>
              </a:ext>
            </a:extLst>
          </p:cNvPr>
          <p:cNvSpPr/>
          <p:nvPr/>
        </p:nvSpPr>
        <p:spPr>
          <a:xfrm>
            <a:off x="381000" y="1905000"/>
            <a:ext cx="3200400" cy="1219200"/>
          </a:xfrm>
          <a:prstGeom prst="roundRect">
            <a:avLst>
              <a:gd name="adj" fmla="val 9294"/>
            </a:avLst>
          </a:prstGeom>
          <a:solidFill>
            <a:schemeClr val="bg1"/>
          </a:solidFill>
          <a:ln w="41275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6" name="모서리가 둥근 직사각형 5">
            <a:extLst>
              <a:ext uri="{FF2B5EF4-FFF2-40B4-BE49-F238E27FC236}">
                <a16:creationId xmlns:a16="http://schemas.microsoft.com/office/drawing/2014/main" id="{724FC485-4A51-4C03-A890-71AD8DD42312}"/>
              </a:ext>
            </a:extLst>
          </p:cNvPr>
          <p:cNvSpPr/>
          <p:nvPr/>
        </p:nvSpPr>
        <p:spPr>
          <a:xfrm>
            <a:off x="7894111" y="2756901"/>
            <a:ext cx="3824976" cy="598176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9" name="모서리가 둥근 직사각형 5">
            <a:extLst>
              <a:ext uri="{FF2B5EF4-FFF2-40B4-BE49-F238E27FC236}">
                <a16:creationId xmlns:a16="http://schemas.microsoft.com/office/drawing/2014/main" id="{D86753DB-A914-4FE5-A8A3-2732B6D13C65}"/>
              </a:ext>
            </a:extLst>
          </p:cNvPr>
          <p:cNvSpPr/>
          <p:nvPr/>
        </p:nvSpPr>
        <p:spPr>
          <a:xfrm>
            <a:off x="7894111" y="3622289"/>
            <a:ext cx="3824976" cy="598176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1" name="모서리가 둥근 직사각형 5">
            <a:extLst>
              <a:ext uri="{FF2B5EF4-FFF2-40B4-BE49-F238E27FC236}">
                <a16:creationId xmlns:a16="http://schemas.microsoft.com/office/drawing/2014/main" id="{9A94AE2C-3426-4CCC-8C32-51C4AC255BA6}"/>
              </a:ext>
            </a:extLst>
          </p:cNvPr>
          <p:cNvSpPr/>
          <p:nvPr/>
        </p:nvSpPr>
        <p:spPr>
          <a:xfrm>
            <a:off x="7894111" y="4489256"/>
            <a:ext cx="3824976" cy="598176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3" name="모서리가 둥근 직사각형 5">
            <a:extLst>
              <a:ext uri="{FF2B5EF4-FFF2-40B4-BE49-F238E27FC236}">
                <a16:creationId xmlns:a16="http://schemas.microsoft.com/office/drawing/2014/main" id="{AE5AEB80-B2D3-44D3-BB3B-6589FBBF21D5}"/>
              </a:ext>
            </a:extLst>
          </p:cNvPr>
          <p:cNvSpPr/>
          <p:nvPr/>
        </p:nvSpPr>
        <p:spPr>
          <a:xfrm>
            <a:off x="7894111" y="5362077"/>
            <a:ext cx="3824976" cy="598176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2C42C0-D14F-4437-B48F-D89DD8DB0DD1}"/>
              </a:ext>
            </a:extLst>
          </p:cNvPr>
          <p:cNvSpPr txBox="1"/>
          <p:nvPr/>
        </p:nvSpPr>
        <p:spPr>
          <a:xfrm>
            <a:off x="143815" y="590490"/>
            <a:ext cx="1066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과거 데이터를 기반으로 고객 개개인의 재구매 여부를 예측하는 </a:t>
            </a:r>
            <a:r>
              <a:rPr lang="ko-KR" altLang="en-US" sz="20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이진 분류 머신러닝 모델을 적용</a:t>
            </a:r>
            <a:r>
              <a:rPr lang="en-US" altLang="ko-KR" sz="2000" dirty="0">
                <a:solidFill>
                  <a:srgbClr val="40404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5CEE198-1364-43E8-B266-1E2865D4DD79}"/>
              </a:ext>
            </a:extLst>
          </p:cNvPr>
          <p:cNvSpPr/>
          <p:nvPr/>
        </p:nvSpPr>
        <p:spPr>
          <a:xfrm>
            <a:off x="2044740" y="5641791"/>
            <a:ext cx="383477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나이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성별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구매 금액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리뷰적성 여부 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개의 </a:t>
            </a:r>
            <a:r>
              <a:rPr lang="en-US" altLang="ko-KR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Feature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추출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9666AD6-E29A-44A3-84EF-2DC8FF090A3F}"/>
              </a:ext>
            </a:extLst>
          </p:cNvPr>
          <p:cNvSpPr/>
          <p:nvPr/>
        </p:nvSpPr>
        <p:spPr>
          <a:xfrm>
            <a:off x="3480751" y="1543638"/>
            <a:ext cx="372010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재구매 여부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(Y/N)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예측하는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이진 분류 </a:t>
            </a:r>
            <a:r>
              <a:rPr lang="en-US" altLang="ko-KR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ML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모델 생성</a:t>
            </a:r>
            <a:endParaRPr lang="ko-KR" altLang="en-US" sz="10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6A4A2E1-9D8F-4EC4-B08F-61C33C26E4CD}"/>
              </a:ext>
            </a:extLst>
          </p:cNvPr>
          <p:cNvCxnSpPr>
            <a:cxnSpLocks/>
          </p:cNvCxnSpPr>
          <p:nvPr/>
        </p:nvCxnSpPr>
        <p:spPr>
          <a:xfrm>
            <a:off x="3934386" y="5245484"/>
            <a:ext cx="0" cy="30807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692AA55-FBBF-4E70-B3DF-267E01ADEE45}"/>
              </a:ext>
            </a:extLst>
          </p:cNvPr>
          <p:cNvCxnSpPr>
            <a:cxnSpLocks/>
          </p:cNvCxnSpPr>
          <p:nvPr/>
        </p:nvCxnSpPr>
        <p:spPr>
          <a:xfrm flipV="1">
            <a:off x="5562600" y="2432089"/>
            <a:ext cx="0" cy="101787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9AC63AE-73C9-4E50-A5F7-3A32D179FB95}"/>
              </a:ext>
            </a:extLst>
          </p:cNvPr>
          <p:cNvCxnSpPr>
            <a:cxnSpLocks/>
          </p:cNvCxnSpPr>
          <p:nvPr/>
        </p:nvCxnSpPr>
        <p:spPr>
          <a:xfrm flipV="1">
            <a:off x="2286000" y="3026955"/>
            <a:ext cx="0" cy="84602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F02B8C-56C2-40C6-A7FA-89D2EA88DE26}"/>
              </a:ext>
            </a:extLst>
          </p:cNvPr>
          <p:cNvSpPr/>
          <p:nvPr/>
        </p:nvSpPr>
        <p:spPr>
          <a:xfrm>
            <a:off x="7894111" y="1543638"/>
            <a:ext cx="3824976" cy="938606"/>
          </a:xfrm>
          <a:prstGeom prst="roundRect">
            <a:avLst>
              <a:gd name="adj" fmla="val 854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D16391-E1CA-4578-B8EE-36A9C6A285F3}"/>
              </a:ext>
            </a:extLst>
          </p:cNvPr>
          <p:cNvSpPr txBox="1"/>
          <p:nvPr/>
        </p:nvSpPr>
        <p:spPr>
          <a:xfrm>
            <a:off x="7894112" y="1543639"/>
            <a:ext cx="3853020" cy="896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대표적인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Binary Classification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알고리즘 테스트</a:t>
            </a:r>
            <a:endParaRPr lang="ko-KR" altLang="en-US" b="0" dirty="0">
              <a:solidFill>
                <a:schemeClr val="bg1"/>
              </a:solidFill>
              <a:effectLst/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87F6E9-CED7-44E9-8D76-4E05EC5AD09F}"/>
              </a:ext>
            </a:extLst>
          </p:cNvPr>
          <p:cNvSpPr txBox="1"/>
          <p:nvPr/>
        </p:nvSpPr>
        <p:spPr>
          <a:xfrm>
            <a:off x="81490" y="71659"/>
            <a:ext cx="6395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Binary Classification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Machine Learning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모델 적용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8A4FFCC4-7DCC-4ED8-BF2E-F0F21056371B}"/>
              </a:ext>
            </a:extLst>
          </p:cNvPr>
          <p:cNvSpPr/>
          <p:nvPr/>
        </p:nvSpPr>
        <p:spPr>
          <a:xfrm>
            <a:off x="11555586" y="2640308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</a:t>
            </a:r>
            <a:endParaRPr lang="ko-KR" altLang="en-US" sz="1200" b="1" dirty="0">
              <a:solidFill>
                <a:prstClr val="whit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A6D1FA8-25AF-4ADC-A2F2-F708B427D8EA}"/>
              </a:ext>
            </a:extLst>
          </p:cNvPr>
          <p:cNvSpPr/>
          <p:nvPr/>
        </p:nvSpPr>
        <p:spPr>
          <a:xfrm>
            <a:off x="11555586" y="3505696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</a:t>
            </a:r>
            <a:endParaRPr lang="ko-KR" altLang="en-US" sz="1200" b="1" dirty="0">
              <a:solidFill>
                <a:prstClr val="whit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F2B800-13A8-4141-B902-3E0B95FE6FBE}"/>
              </a:ext>
            </a:extLst>
          </p:cNvPr>
          <p:cNvSpPr/>
          <p:nvPr/>
        </p:nvSpPr>
        <p:spPr>
          <a:xfrm>
            <a:off x="11555586" y="4372663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</a:t>
            </a:r>
            <a:endParaRPr lang="ko-KR" altLang="en-US" sz="1200" b="1" dirty="0">
              <a:solidFill>
                <a:prstClr val="whit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C6AD43E-B2AD-44B7-BA87-BEA4FE9A0000}"/>
              </a:ext>
            </a:extLst>
          </p:cNvPr>
          <p:cNvSpPr/>
          <p:nvPr/>
        </p:nvSpPr>
        <p:spPr>
          <a:xfrm>
            <a:off x="11555586" y="5245484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</a:t>
            </a:r>
            <a:endParaRPr lang="ko-KR" altLang="en-US" sz="1200" b="1" dirty="0">
              <a:solidFill>
                <a:prstClr val="whit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51F6A3-7B37-4679-BB93-740469FE6214}"/>
              </a:ext>
            </a:extLst>
          </p:cNvPr>
          <p:cNvSpPr txBox="1"/>
          <p:nvPr/>
        </p:nvSpPr>
        <p:spPr>
          <a:xfrm>
            <a:off x="8114643" y="5491888"/>
            <a:ext cx="2690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XGB Classifier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38665E-358B-4106-923A-87CCDCEFB408}"/>
              </a:ext>
            </a:extLst>
          </p:cNvPr>
          <p:cNvSpPr txBox="1"/>
          <p:nvPr/>
        </p:nvSpPr>
        <p:spPr>
          <a:xfrm>
            <a:off x="8114643" y="4638784"/>
            <a:ext cx="3147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Ada Boost Classifier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2201DB-497F-425E-9DC1-5EF56EC83CA8}"/>
              </a:ext>
            </a:extLst>
          </p:cNvPr>
          <p:cNvSpPr txBox="1"/>
          <p:nvPr/>
        </p:nvSpPr>
        <p:spPr>
          <a:xfrm>
            <a:off x="8114643" y="3790432"/>
            <a:ext cx="2994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Random Forest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F35144D-21AF-4622-9D60-5A2861ECCD8B}"/>
              </a:ext>
            </a:extLst>
          </p:cNvPr>
          <p:cNvSpPr txBox="1"/>
          <p:nvPr/>
        </p:nvSpPr>
        <p:spPr>
          <a:xfrm>
            <a:off x="8114643" y="2884571"/>
            <a:ext cx="3223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Logistic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Regression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3678F32-C4D4-424A-88DE-F84EE2B20239}"/>
              </a:ext>
            </a:extLst>
          </p:cNvPr>
          <p:cNvSpPr/>
          <p:nvPr/>
        </p:nvSpPr>
        <p:spPr>
          <a:xfrm>
            <a:off x="152771" y="2085093"/>
            <a:ext cx="370017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과거 구매 데이터를 기반으로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약 </a:t>
            </a:r>
            <a:r>
              <a:rPr lang="en-US" altLang="ko-KR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80 </a:t>
            </a:r>
            <a:r>
              <a:rPr lang="ko-KR" altLang="en-US" sz="16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만명 고객의 재구매 여부 파악</a:t>
            </a:r>
            <a:endParaRPr lang="en-US" altLang="ko-KR" sz="1600" dirty="0">
              <a:solidFill>
                <a:srgbClr val="C0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FE91C65-27A1-4C41-B37F-7F7FBF1E04FA}"/>
              </a:ext>
            </a:extLst>
          </p:cNvPr>
          <p:cNvSpPr txBox="1"/>
          <p:nvPr/>
        </p:nvSpPr>
        <p:spPr>
          <a:xfrm>
            <a:off x="11582400" y="42446"/>
            <a:ext cx="51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48B3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742349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1876</Words>
  <Application>Microsoft Macintosh PowerPoint</Application>
  <PresentationFormat>Widescreen</PresentationFormat>
  <Paragraphs>328</Paragraphs>
  <Slides>26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210 맨발의청춘 R</vt:lpstr>
      <vt:lpstr>Calibri Light</vt:lpstr>
      <vt:lpstr>210 Manbalchungchun R</vt:lpstr>
      <vt:lpstr>Calibri</vt:lpstr>
      <vt:lpstr>Cambria Math</vt:lpstr>
      <vt:lpstr>Arial</vt:lpstr>
      <vt:lpstr>Wingdings</vt:lpstr>
      <vt:lpstr>맑은 고딕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Haje Kim</dc:creator>
  <cp:lastModifiedBy>정승욱</cp:lastModifiedBy>
  <cp:revision>125</cp:revision>
  <dcterms:created xsi:type="dcterms:W3CDTF">2021-08-29T01:23:29Z</dcterms:created>
  <dcterms:modified xsi:type="dcterms:W3CDTF">2022-05-23T14:28:11Z</dcterms:modified>
</cp:coreProperties>
</file>